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8" r:id="rId2"/>
    <p:sldId id="260" r:id="rId3"/>
    <p:sldId id="261" r:id="rId4"/>
    <p:sldId id="262" r:id="rId5"/>
    <p:sldId id="263" r:id="rId6"/>
    <p:sldId id="265" r:id="rId7"/>
    <p:sldId id="302" r:id="rId8"/>
    <p:sldId id="266" r:id="rId9"/>
    <p:sldId id="267" r:id="rId10"/>
    <p:sldId id="268" r:id="rId11"/>
    <p:sldId id="269" r:id="rId12"/>
    <p:sldId id="270" r:id="rId13"/>
    <p:sldId id="271" r:id="rId14"/>
    <p:sldId id="296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98" r:id="rId24"/>
    <p:sldId id="305" r:id="rId25"/>
    <p:sldId id="284" r:id="rId26"/>
    <p:sldId id="308" r:id="rId27"/>
    <p:sldId id="295" r:id="rId2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1937" autoAdjust="0"/>
  </p:normalViewPr>
  <p:slideViewPr>
    <p:cSldViewPr>
      <p:cViewPr varScale="1">
        <p:scale>
          <a:sx n="135" d="100"/>
          <a:sy n="135" d="100"/>
        </p:scale>
        <p:origin x="906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64760-A185-4502-8C41-B764F41EC264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923432-1FF9-44BF-AFA9-334D324D8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128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335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6996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3028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4066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0190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2428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4780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0343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71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745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395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92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601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7646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185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250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7730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778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529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882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712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794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2054051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529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9832" y="4788046"/>
            <a:ext cx="2804167" cy="333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2240" y="4625162"/>
            <a:ext cx="2133600" cy="273844"/>
          </a:xfrm>
        </p:spPr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313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2067694"/>
            <a:ext cx="7772400" cy="1296144"/>
          </a:xfrm>
        </p:spPr>
        <p:txBody>
          <a:bodyPr anchor="t"/>
          <a:lstStyle>
            <a:lvl1pPr algn="r">
              <a:defRPr sz="4000" b="0" cap="all">
                <a:latin typeface="+mn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83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931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566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963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67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354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62DD5-710B-4C95-A99B-1B9BEE2B0362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52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cid:image004.jpg@01D5A148.B9E900F0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hyperlink" Target="http://www.gosuslugi.ru/" TargetMode="Externa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995686"/>
            <a:ext cx="6802506" cy="1102519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Зачисление в учреждение дополнительного 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образования</a:t>
            </a:r>
            <a:r>
              <a:rPr lang="en-US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20</a:t>
            </a:r>
            <a:r>
              <a:rPr lang="en-US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/202</a:t>
            </a:r>
            <a:r>
              <a:rPr lang="en-US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учебный год </a:t>
            </a:r>
            <a:b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территории муниципального образования «город Екатеринбург»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595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Проверить местоположение (должно быть указано – Екатеринбург)</a:t>
            </a:r>
          </a:p>
          <a:p>
            <a:r>
              <a:rPr lang="ru-RU" altLang="ru-RU" sz="1600" dirty="0">
                <a:latin typeface="+mn-lt"/>
                <a:cs typeface="+mn-cs"/>
              </a:rPr>
              <a:t>Если местоположение не указано или указано неверно, вручную установить «Екатеринбург»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t="3101" r="18500" b="25500"/>
          <a:stretch/>
        </p:blipFill>
        <p:spPr>
          <a:xfrm>
            <a:off x="1383154" y="1955932"/>
            <a:ext cx="5585604" cy="275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2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3384376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latin typeface="+mn-lt"/>
                <a:cs typeface="+mn-cs"/>
              </a:rPr>
              <a:t>Установить флаг «Выбрать вручную»</a:t>
            </a:r>
          </a:p>
          <a:p>
            <a:endParaRPr lang="ru-RU" altLang="ru-RU" sz="1600" dirty="0" smtClean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Ввести в строке ввода «Екатеринбург»</a:t>
            </a:r>
          </a:p>
          <a:p>
            <a:endParaRPr lang="ru-RU" altLang="ru-RU" sz="1600" dirty="0" smtClean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Выбрать появившееся сверху местоположение «Екатеринбург»</a:t>
            </a:r>
          </a:p>
          <a:p>
            <a:r>
              <a:rPr lang="ru-RU" altLang="ru-RU" sz="1600" dirty="0" smtClean="0">
                <a:latin typeface="+mn-lt"/>
                <a:cs typeface="+mn-cs"/>
              </a:rPr>
              <a:t>Нажать кнопку «Сохранить»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29919" t="27601" r="29919" b="24100"/>
          <a:stretch/>
        </p:blipFill>
        <p:spPr>
          <a:xfrm>
            <a:off x="3995936" y="1340101"/>
            <a:ext cx="4983868" cy="337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98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2448272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latin typeface="+mn-lt"/>
                <a:cs typeface="+mn-cs"/>
              </a:rPr>
              <a:t>Выбрать раздел «Услуги», в «Каталоге </a:t>
            </a:r>
            <a:r>
              <a:rPr lang="ru-RU" altLang="ru-RU" sz="1600" dirty="0" err="1" smtClean="0">
                <a:latin typeface="+mn-lt"/>
                <a:cs typeface="+mn-cs"/>
              </a:rPr>
              <a:t>госуслуг</a:t>
            </a:r>
            <a:r>
              <a:rPr lang="ru-RU" altLang="ru-RU" sz="1600" dirty="0" smtClean="0">
                <a:latin typeface="+mn-lt"/>
                <a:cs typeface="+mn-cs"/>
              </a:rPr>
              <a:t>» в поисковой </a:t>
            </a:r>
            <a:r>
              <a:rPr lang="ru-RU" altLang="ru-RU" sz="1600" dirty="0">
                <a:latin typeface="+mn-lt"/>
                <a:cs typeface="+mn-cs"/>
              </a:rPr>
              <a:t>строке ввести «Департамент образования Администрации города </a:t>
            </a:r>
            <a:r>
              <a:rPr lang="ru-RU" altLang="ru-RU" sz="1600" dirty="0" smtClean="0">
                <a:latin typeface="+mn-lt"/>
                <a:cs typeface="+mn-cs"/>
              </a:rPr>
              <a:t>Екатеринбурга» и выполнить поиск, нажав пиктограмму 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15" name="Рисунок 14"/>
          <p:cNvPicPr/>
          <p:nvPr/>
        </p:nvPicPr>
        <p:blipFill>
          <a:blip r:embed="rId6"/>
          <a:stretch>
            <a:fillRect/>
          </a:stretch>
        </p:blipFill>
        <p:spPr>
          <a:xfrm>
            <a:off x="1691680" y="3546793"/>
            <a:ext cx="288032" cy="249093"/>
          </a:xfrm>
          <a:prstGeom prst="rect">
            <a:avLst/>
          </a:prstGeom>
        </p:spPr>
      </p:pic>
      <p:pic>
        <p:nvPicPr>
          <p:cNvPr id="17" name="Рисунок 16"/>
          <p:cNvPicPr/>
          <p:nvPr/>
        </p:nvPicPr>
        <p:blipFill>
          <a:blip r:embed="rId7"/>
          <a:stretch>
            <a:fillRect/>
          </a:stretch>
        </p:blipFill>
        <p:spPr>
          <a:xfrm>
            <a:off x="3086899" y="1561749"/>
            <a:ext cx="5562501" cy="1244789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3275856" y="2182822"/>
            <a:ext cx="5256584" cy="57606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639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2448272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Выбрать услугу «Зачисление в учреждение дополнительного образования на территории муниципального образования </a:t>
            </a:r>
            <a:r>
              <a:rPr lang="ru-RU" altLang="ru-RU" sz="1600" dirty="0" smtClean="0">
                <a:latin typeface="+mn-lt"/>
                <a:cs typeface="+mn-cs"/>
              </a:rPr>
              <a:t>«город Екатеринбург»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6"/>
          <a:stretch>
            <a:fillRect/>
          </a:stretch>
        </p:blipFill>
        <p:spPr>
          <a:xfrm>
            <a:off x="2915816" y="1047809"/>
            <a:ext cx="5346477" cy="3684181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3419872" y="3507854"/>
            <a:ext cx="3240360" cy="4320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733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194421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Нажать кнопку «Получить услугу»</a:t>
            </a:r>
          </a:p>
        </p:txBody>
      </p:sp>
      <p:pic>
        <p:nvPicPr>
          <p:cNvPr id="1029" name="Рисунок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784" y="1491630"/>
            <a:ext cx="594360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Рисунок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834" y="2063130"/>
            <a:ext cx="5924550" cy="23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827584" y="46293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948264" y="3939902"/>
            <a:ext cx="1080120" cy="4320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83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Необходимо выбрать </a:t>
            </a:r>
            <a:r>
              <a:rPr lang="ru-RU" altLang="ru-RU" sz="1400" dirty="0">
                <a:latin typeface="+mn-lt"/>
                <a:cs typeface="+mn-cs"/>
              </a:rPr>
              <a:t>тип заявления: «Первичное зачисление на следующий (2020/2021) учебный </a:t>
            </a:r>
            <a:r>
              <a:rPr lang="ru-RU" altLang="ru-RU" sz="1400" dirty="0" smtClean="0">
                <a:latin typeface="+mn-lt"/>
                <a:cs typeface="+mn-cs"/>
              </a:rPr>
              <a:t>год»</a:t>
            </a:r>
          </a:p>
          <a:p>
            <a:endParaRPr lang="ru-RU" altLang="ru-RU" sz="1400" dirty="0" smtClean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заявителя (</a:t>
            </a:r>
            <a:r>
              <a:rPr lang="ru-RU" altLang="ru-RU" sz="1400" dirty="0" err="1" smtClean="0">
                <a:latin typeface="+mn-lt"/>
                <a:cs typeface="+mn-cs"/>
              </a:rPr>
              <a:t>автозаполнение</a:t>
            </a:r>
            <a:r>
              <a:rPr lang="ru-RU" altLang="ru-RU" sz="1400" dirty="0" smtClean="0">
                <a:latin typeface="+mn-lt"/>
                <a:cs typeface="+mn-cs"/>
              </a:rPr>
              <a:t> из Личного кабинета)</a:t>
            </a:r>
          </a:p>
          <a:p>
            <a:endParaRPr lang="ru-RU" altLang="ru-RU" sz="1400" dirty="0" smtClean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Необходимо указать номер телефона и адрес электронной почты</a:t>
            </a:r>
            <a:endParaRPr lang="ru-RU" altLang="ru-RU" sz="1400" dirty="0">
              <a:latin typeface="+mn-lt"/>
              <a:cs typeface="+mn-cs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563888" y="1892083"/>
            <a:ext cx="3408211" cy="2978605"/>
            <a:chOff x="2699792" y="1136907"/>
            <a:chExt cx="4272307" cy="3733781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6"/>
            <a:srcRect l="17713" t="11501" r="35431" b="15700"/>
            <a:stretch/>
          </p:blipFill>
          <p:spPr>
            <a:xfrm>
              <a:off x="2699792" y="1136907"/>
              <a:ext cx="4272307" cy="3733781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2915816" y="2471099"/>
              <a:ext cx="4032448" cy="57606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0" name="Рисунок 9"/>
          <p:cNvPicPr/>
          <p:nvPr/>
        </p:nvPicPr>
        <p:blipFill>
          <a:blip r:embed="rId7"/>
          <a:stretch>
            <a:fillRect/>
          </a:stretch>
        </p:blipFill>
        <p:spPr>
          <a:xfrm>
            <a:off x="3563888" y="1218814"/>
            <a:ext cx="3389197" cy="653566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3563888" y="1545597"/>
            <a:ext cx="3389197" cy="32678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47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Выбрать тип регистрации, в строке «Адрес» ввести последовательно населенный пункт, улица, дом, номер квартиры.</a:t>
            </a:r>
          </a:p>
          <a:p>
            <a:r>
              <a:rPr lang="ru-RU" altLang="ru-RU" sz="1600" dirty="0" smtClean="0">
                <a:latin typeface="+mn-lt"/>
                <a:cs typeface="+mn-cs"/>
              </a:rPr>
              <a:t>Если не нашли нужный адрес, то выбрать «Указать адрес вручну</a:t>
            </a:r>
            <a:r>
              <a:rPr lang="ru-RU" altLang="ru-RU" sz="1600" dirty="0">
                <a:latin typeface="+mn-lt"/>
                <a:cs typeface="+mn-cs"/>
              </a:rPr>
              <a:t>ю</a:t>
            </a:r>
            <a:r>
              <a:rPr lang="ru-RU" altLang="ru-RU" sz="1600" dirty="0" smtClean="0">
                <a:latin typeface="+mn-lt"/>
                <a:cs typeface="+mn-cs"/>
              </a:rPr>
              <a:t>»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2809826" y="1038301"/>
            <a:ext cx="4964507" cy="3744416"/>
            <a:chOff x="2809826" y="1038301"/>
            <a:chExt cx="4964507" cy="3744416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6"/>
            <a:srcRect l="17713" t="16400" r="35825" b="21301"/>
            <a:stretch/>
          </p:blipFill>
          <p:spPr>
            <a:xfrm>
              <a:off x="2809826" y="1038301"/>
              <a:ext cx="4964507" cy="3744416"/>
            </a:xfrm>
            <a:prstGeom prst="rect">
              <a:avLst/>
            </a:prstGeom>
          </p:spPr>
        </p:pic>
        <p:sp>
          <p:nvSpPr>
            <p:cNvPr id="8" name="Скругленный прямоугольник 7"/>
            <p:cNvSpPr/>
            <p:nvPr/>
          </p:nvSpPr>
          <p:spPr>
            <a:xfrm>
              <a:off x="4283968" y="4227934"/>
              <a:ext cx="1008112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66946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Если в адресе допущена ошибка, то для редактирования выбрать «</a:t>
            </a:r>
            <a:r>
              <a:rPr lang="ru-RU" altLang="ru-RU" sz="1600" dirty="0">
                <a:latin typeface="+mn-lt"/>
                <a:cs typeface="+mn-cs"/>
              </a:rPr>
              <a:t>У</a:t>
            </a:r>
            <a:r>
              <a:rPr lang="ru-RU" altLang="ru-RU" sz="1600" dirty="0" smtClean="0">
                <a:latin typeface="+mn-lt"/>
                <a:cs typeface="+mn-cs"/>
              </a:rPr>
              <a:t>точнить адрес»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2699792" y="1563638"/>
            <a:ext cx="5897677" cy="2474918"/>
            <a:chOff x="2699792" y="1563638"/>
            <a:chExt cx="5897677" cy="2474918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6"/>
            <a:srcRect l="20075" t="17101" r="35825" b="50000"/>
            <a:stretch/>
          </p:blipFill>
          <p:spPr>
            <a:xfrm>
              <a:off x="2699792" y="1563638"/>
              <a:ext cx="5897677" cy="2474918"/>
            </a:xfrm>
            <a:prstGeom prst="rect">
              <a:avLst/>
            </a:prstGeom>
          </p:spPr>
        </p:pic>
        <p:sp>
          <p:nvSpPr>
            <p:cNvPr id="4" name="Скругленный прямоугольник 3"/>
            <p:cNvSpPr/>
            <p:nvPr/>
          </p:nvSpPr>
          <p:spPr>
            <a:xfrm>
              <a:off x="7596336" y="3579862"/>
              <a:ext cx="936104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7755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5496" y="1451654"/>
            <a:ext cx="3888431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</a:t>
            </a:r>
            <a:r>
              <a:rPr lang="ru-RU" altLang="ru-RU" sz="1400" dirty="0">
                <a:latin typeface="+mn-lt"/>
                <a:cs typeface="+mn-cs"/>
              </a:rPr>
              <a:t>ребенке (если данные ребенка добавлены в личный кабинет, при заполнении поля «Фамилия» будет предложено значение, после выбора которого данные подставятся в заявление</a:t>
            </a:r>
            <a:r>
              <a:rPr lang="ru-RU" altLang="ru-RU" sz="1400" dirty="0" smtClean="0">
                <a:latin typeface="+mn-lt"/>
                <a:cs typeface="+mn-cs"/>
              </a:rPr>
              <a:t>)</a:t>
            </a:r>
          </a:p>
          <a:p>
            <a:endParaRPr lang="ru-RU" altLang="ru-RU" sz="1400" dirty="0" smtClean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Указать пол ребенка</a:t>
            </a:r>
            <a:endParaRPr lang="ru-RU" altLang="ru-RU" sz="1400" dirty="0">
              <a:latin typeface="+mn-lt"/>
              <a:cs typeface="+mn-cs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3851920" y="1203598"/>
            <a:ext cx="5092000" cy="1872208"/>
            <a:chOff x="2627784" y="1203598"/>
            <a:chExt cx="6316136" cy="2609744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6"/>
            <a:srcRect l="18107" t="24100" r="35825" b="41154"/>
            <a:stretch/>
          </p:blipFill>
          <p:spPr>
            <a:xfrm>
              <a:off x="2792379" y="1203598"/>
              <a:ext cx="6151541" cy="2609744"/>
            </a:xfrm>
            <a:prstGeom prst="rect">
              <a:avLst/>
            </a:prstGeom>
          </p:spPr>
        </p:pic>
        <p:cxnSp>
          <p:nvCxnSpPr>
            <p:cNvPr id="11" name="Прямая со стрелкой 10"/>
            <p:cNvCxnSpPr/>
            <p:nvPr/>
          </p:nvCxnSpPr>
          <p:spPr>
            <a:xfrm flipV="1">
              <a:off x="2627784" y="2211710"/>
              <a:ext cx="504056" cy="50405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-108520" y="4270372"/>
            <a:ext cx="9145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Внимание! Поле «СНИЛС» является необязательным для заполнения, но в случае наличия ошибки в значении, указанном в поле «СНИЛС», Ваше заявление не будет принято.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477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20281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</a:t>
            </a:r>
            <a:r>
              <a:rPr lang="ru-RU" altLang="ru-RU" sz="1400" dirty="0">
                <a:latin typeface="+mn-lt"/>
                <a:cs typeface="+mn-cs"/>
              </a:rPr>
              <a:t>ребенке Заполнить данные документа, удостоверяющего личность ребенка</a:t>
            </a:r>
          </a:p>
          <a:p>
            <a:r>
              <a:rPr lang="ru-RU" altLang="ru-RU" sz="1400" dirty="0">
                <a:latin typeface="+mn-lt"/>
                <a:cs typeface="+mn-cs"/>
              </a:rPr>
              <a:t>(если данные ребенка добавлены в личный кабинет, при заполнении поля «Серия» будет предложено значение, после выбора которого данные подставятся в заявление</a:t>
            </a:r>
            <a:r>
              <a:rPr lang="ru-RU" altLang="ru-RU" sz="1400" dirty="0" smtClean="0">
                <a:latin typeface="+mn-lt"/>
                <a:cs typeface="+mn-cs"/>
              </a:rPr>
              <a:t>)</a:t>
            </a:r>
            <a:endParaRPr lang="ru-RU" altLang="ru-RU" sz="1400" dirty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20469" t="14301" r="36219" b="47899"/>
          <a:stretch/>
        </p:blipFill>
        <p:spPr>
          <a:xfrm>
            <a:off x="2775643" y="1142794"/>
            <a:ext cx="6185013" cy="303627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5536" y="4345992"/>
            <a:ext cx="8637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FF0000"/>
                </a:solidFill>
              </a:rPr>
              <a:t>Внимание! Если </a:t>
            </a:r>
            <a:r>
              <a:rPr lang="ru-RU" sz="1400" dirty="0" smtClean="0">
                <a:solidFill>
                  <a:srgbClr val="FF0000"/>
                </a:solidFill>
              </a:rPr>
              <a:t>свидетельство </a:t>
            </a:r>
            <a:r>
              <a:rPr lang="ru-RU" sz="1400" dirty="0">
                <a:solidFill>
                  <a:srgbClr val="FF0000"/>
                </a:solidFill>
              </a:rPr>
              <a:t>о рождении </a:t>
            </a:r>
            <a:r>
              <a:rPr lang="ru-RU" sz="1400" dirty="0" smtClean="0">
                <a:solidFill>
                  <a:srgbClr val="FF0000"/>
                </a:solidFill>
              </a:rPr>
              <a:t>выдано не в РФ, необходимо </a:t>
            </a:r>
            <a:r>
              <a:rPr lang="ru-RU" sz="1400" dirty="0">
                <a:solidFill>
                  <a:srgbClr val="FF0000"/>
                </a:solidFill>
              </a:rPr>
              <a:t>отметить «Документ иностранного государства»</a:t>
            </a:r>
          </a:p>
        </p:txBody>
      </p:sp>
    </p:spTree>
    <p:extLst>
      <p:ext uri="{BB962C8B-B14F-4D97-AF65-F5344CB8AC3E}">
        <p14:creationId xmlns:p14="http://schemas.microsoft.com/office/powerpoint/2010/main" val="252265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-20500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1560" y="915566"/>
            <a:ext cx="782887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u="sng" dirty="0"/>
              <a:t>с </a:t>
            </a:r>
            <a:r>
              <a:rPr lang="ru-RU" sz="1500" b="1" u="sng" dirty="0" smtClean="0"/>
              <a:t>20.08.2020 до 10.09.2020</a:t>
            </a:r>
            <a:r>
              <a:rPr lang="ru-RU" sz="1500" dirty="0"/>
              <a:t> –  </a:t>
            </a:r>
            <a:r>
              <a:rPr lang="ru-RU" sz="1500" b="1" dirty="0"/>
              <a:t>Первичное зачисление на </a:t>
            </a:r>
            <a:r>
              <a:rPr lang="ru-RU" sz="1500" b="1" dirty="0" smtClean="0"/>
              <a:t>2020/2021 </a:t>
            </a:r>
            <a:r>
              <a:rPr lang="ru-RU" sz="1500" b="1" dirty="0"/>
              <a:t>учебный </a:t>
            </a:r>
            <a:r>
              <a:rPr lang="ru-RU" sz="1500" b="1" dirty="0" smtClean="0"/>
              <a:t>год.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u="sng" dirty="0"/>
              <a:t>С 11.09.2020 до 31.05.2021</a:t>
            </a:r>
            <a:r>
              <a:rPr lang="ru-RU" sz="1500" b="1" dirty="0" smtClean="0"/>
              <a:t> </a:t>
            </a:r>
            <a:r>
              <a:rPr lang="ru-RU" sz="1500" b="1" dirty="0"/>
              <a:t>– Зачисление в течение учебного года</a:t>
            </a:r>
            <a:endParaRPr lang="ru-RU" sz="1500" b="1" dirty="0" smtClean="0"/>
          </a:p>
          <a:p>
            <a:endParaRPr lang="ru-RU" sz="15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" dirty="0" smtClean="0"/>
          </a:p>
          <a:p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212366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20281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</a:t>
            </a:r>
            <a:r>
              <a:rPr lang="ru-RU" altLang="ru-RU" sz="1400" dirty="0">
                <a:latin typeface="+mn-lt"/>
                <a:cs typeface="+mn-cs"/>
              </a:rPr>
              <a:t>ребенке Заполнить </a:t>
            </a:r>
            <a:r>
              <a:rPr lang="ru-RU" altLang="ru-RU" sz="1400" dirty="0" smtClean="0">
                <a:latin typeface="+mn-lt"/>
                <a:cs typeface="+mn-cs"/>
              </a:rPr>
              <a:t>адрес регистрации ребенка</a:t>
            </a:r>
            <a:endParaRPr lang="ru-RU" altLang="ru-RU" sz="14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(если адрес проживания ребенка совпадает с адресом проживания ЗАЯВИТЕЛЯ, выбрать «Ребенок проживает совместно с родителями», данные об адресе заполнятся автоматически, подставляется адрес регистрации заявителя)</a:t>
            </a:r>
            <a:endParaRPr lang="ru-RU" altLang="ru-RU" sz="1400" dirty="0">
              <a:latin typeface="+mn-lt"/>
              <a:cs typeface="+mn-cs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6"/>
          <a:stretch>
            <a:fillRect/>
          </a:stretch>
        </p:blipFill>
        <p:spPr>
          <a:xfrm>
            <a:off x="3059832" y="1618533"/>
            <a:ext cx="5184575" cy="1296144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5" t="19201" r="53187" b="70542"/>
          <a:stretch/>
        </p:blipFill>
        <p:spPr bwMode="auto">
          <a:xfrm>
            <a:off x="3059832" y="1622665"/>
            <a:ext cx="3065260" cy="5976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059832" y="1926086"/>
            <a:ext cx="2664296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20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92289" cy="3385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</a:t>
            </a:r>
            <a:r>
              <a:rPr lang="ru-RU" altLang="ru-RU" sz="1400" dirty="0">
                <a:latin typeface="+mn-lt"/>
                <a:cs typeface="+mn-cs"/>
              </a:rPr>
              <a:t>ребенке Заполнить </a:t>
            </a:r>
            <a:r>
              <a:rPr lang="ru-RU" altLang="ru-RU" sz="1400" dirty="0" smtClean="0">
                <a:latin typeface="+mn-lt"/>
                <a:cs typeface="+mn-cs"/>
              </a:rPr>
              <a:t>адрес регистрации ребенка</a:t>
            </a:r>
            <a:endParaRPr lang="ru-RU" altLang="ru-RU" sz="14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(если адрес проживания ребенка </a:t>
            </a:r>
            <a:r>
              <a:rPr lang="ru-RU" altLang="ru-RU" sz="1400" b="1" u="sng" dirty="0" smtClean="0">
                <a:latin typeface="+mn-lt"/>
                <a:cs typeface="+mn-cs"/>
              </a:rPr>
              <a:t>не</a:t>
            </a:r>
            <a:r>
              <a:rPr lang="ru-RU" altLang="ru-RU" sz="1400" dirty="0" smtClean="0">
                <a:latin typeface="+mn-lt"/>
                <a:cs typeface="+mn-cs"/>
              </a:rPr>
              <a:t> совпадает с адресом проживания заявителя, </a:t>
            </a:r>
            <a:r>
              <a:rPr lang="ru-RU" altLang="ru-RU" sz="1400" dirty="0">
                <a:latin typeface="+mn-lt"/>
                <a:cs typeface="+mn-cs"/>
              </a:rPr>
              <a:t>то </a:t>
            </a:r>
            <a:r>
              <a:rPr lang="ru-RU" altLang="ru-RU" sz="1400" dirty="0" smtClean="0">
                <a:latin typeface="+mn-lt"/>
                <a:cs typeface="+mn-cs"/>
              </a:rPr>
              <a:t>в </a:t>
            </a:r>
            <a:r>
              <a:rPr lang="ru-RU" altLang="ru-RU" sz="1400" dirty="0">
                <a:latin typeface="+mn-lt"/>
                <a:cs typeface="+mn-cs"/>
              </a:rPr>
              <a:t>строке «Адрес» ввести </a:t>
            </a:r>
            <a:r>
              <a:rPr lang="ru-RU" altLang="ru-RU" sz="1400" dirty="0" smtClean="0">
                <a:latin typeface="+mn-lt"/>
                <a:cs typeface="+mn-cs"/>
              </a:rPr>
              <a:t>последовательно </a:t>
            </a:r>
            <a:r>
              <a:rPr lang="ru-RU" altLang="ru-RU" sz="1400" dirty="0">
                <a:latin typeface="+mn-lt"/>
                <a:cs typeface="+mn-cs"/>
              </a:rPr>
              <a:t>населенный пункт, улица, дом, номер квартиры.</a:t>
            </a:r>
          </a:p>
          <a:p>
            <a:r>
              <a:rPr lang="ru-RU" altLang="ru-RU" sz="1400" dirty="0">
                <a:latin typeface="+mn-lt"/>
                <a:cs typeface="+mn-cs"/>
              </a:rPr>
              <a:t>Если не нашли нужный адрес, то выбрать «Указать адрес вручную»</a:t>
            </a:r>
          </a:p>
        </p:txBody>
      </p:sp>
      <p:pic>
        <p:nvPicPr>
          <p:cNvPr id="8" name="Рисунок 7"/>
          <p:cNvPicPr/>
          <p:nvPr/>
        </p:nvPicPr>
        <p:blipFill>
          <a:blip r:embed="rId6"/>
          <a:stretch>
            <a:fillRect/>
          </a:stretch>
        </p:blipFill>
        <p:spPr>
          <a:xfrm>
            <a:off x="2843809" y="1695792"/>
            <a:ext cx="5688632" cy="163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85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4032449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500" dirty="0" smtClean="0">
                <a:latin typeface="+mn-lt"/>
                <a:cs typeface="+mn-cs"/>
              </a:rPr>
              <a:t>Внимание</a:t>
            </a:r>
            <a:r>
              <a:rPr lang="ru-RU" altLang="ru-RU" sz="1500" dirty="0">
                <a:latin typeface="+mn-lt"/>
                <a:cs typeface="+mn-cs"/>
              </a:rPr>
              <a:t>! Поле </a:t>
            </a:r>
            <a:r>
              <a:rPr lang="ru-RU" altLang="ru-RU" sz="1500" dirty="0" smtClean="0">
                <a:latin typeface="+mn-lt"/>
                <a:cs typeface="+mn-cs"/>
              </a:rPr>
              <a:t>«Номер сертификата ПФДО» </a:t>
            </a:r>
            <a:r>
              <a:rPr lang="ru-RU" altLang="ru-RU" sz="1500" dirty="0">
                <a:latin typeface="+mn-lt"/>
                <a:cs typeface="+mn-cs"/>
              </a:rPr>
              <a:t>является необязательным для </a:t>
            </a:r>
            <a:r>
              <a:rPr lang="ru-RU" altLang="ru-RU" sz="1500" dirty="0" smtClean="0">
                <a:latin typeface="+mn-lt"/>
                <a:cs typeface="+mn-cs"/>
              </a:rPr>
              <a:t>заполнения, но в случае ввода номера сертификата ПФДО менее 10 символов в указанном в поле, Ваше заявление не будет отправлено.</a:t>
            </a:r>
          </a:p>
          <a:p>
            <a:endParaRPr lang="ru-RU" altLang="ru-RU" sz="1500" dirty="0">
              <a:latin typeface="+mn-lt"/>
              <a:cs typeface="+mn-cs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6"/>
          <a:srcRect b="40446"/>
          <a:stretch/>
        </p:blipFill>
        <p:spPr>
          <a:xfrm>
            <a:off x="4283968" y="1500837"/>
            <a:ext cx="3690293" cy="854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71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3960441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</a:t>
            </a:r>
          </a:p>
          <a:p>
            <a:endParaRPr lang="ru-RU" altLang="ru-RU" sz="1600" dirty="0" smtClean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Выбор направления</a:t>
            </a:r>
          </a:p>
          <a:p>
            <a:endParaRPr lang="ru-RU" altLang="ru-RU" sz="1600" dirty="0" smtClean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Выбор учреждения дополнительного образования</a:t>
            </a:r>
          </a:p>
          <a:p>
            <a:endParaRPr lang="ru-RU" altLang="ru-RU" sz="1600" dirty="0" smtClean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Выбор программы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После заполнения всех полей</a:t>
            </a:r>
          </a:p>
          <a:p>
            <a:r>
              <a:rPr lang="ru-RU" altLang="ru-RU" sz="1600" dirty="0">
                <a:latin typeface="+mn-lt"/>
                <a:cs typeface="+mn-cs"/>
              </a:rPr>
              <a:t>н</a:t>
            </a:r>
            <a:r>
              <a:rPr lang="ru-RU" altLang="ru-RU" sz="1600" dirty="0" smtClean="0">
                <a:latin typeface="+mn-lt"/>
                <a:cs typeface="+mn-cs"/>
              </a:rPr>
              <a:t>еобходимо отправить заявление в ведомство, нажав кнопку «Подать заявление».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6"/>
          <a:stretch>
            <a:fillRect/>
          </a:stretch>
        </p:blipFill>
        <p:spPr>
          <a:xfrm>
            <a:off x="3923928" y="1200730"/>
            <a:ext cx="4770413" cy="3019817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7267126" y="3700108"/>
            <a:ext cx="1090467" cy="4320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14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Вопросы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23528" y="1431164"/>
            <a:ext cx="792088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 время записи произошла перезагрузка страницы или появилось сообщение "Возникла ошибка 429. Заявление не отправлено". Что делать?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Подождите 3-5 минут, после этого обновите страницу браузера.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Портал перегружен. Почему?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21" name="Picture 1" descr="cid:image004.jpg@01D5A148.B9E900F0"/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36015"/>
            <a:ext cx="41433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17014" y="417904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Сработал механизм защиты от перегрузок. Повторите последние действия.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37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92289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500" dirty="0" smtClean="0">
                <a:latin typeface="+mn-lt"/>
                <a:cs typeface="+mn-cs"/>
              </a:rPr>
              <a:t>Для просмотра статуса заявления, необходимо перейти в Личной кабинет (кликнуть по ФИО в верхнем правом углу формы), последовательно выбрать раздел </a:t>
            </a:r>
            <a:r>
              <a:rPr lang="ru-RU" altLang="ru-RU" sz="1500" dirty="0">
                <a:latin typeface="+mn-lt"/>
                <a:cs typeface="+mn-cs"/>
              </a:rPr>
              <a:t>«Лента уведомлений», «Заявление», найти свое заявление о зачислении в </a:t>
            </a:r>
            <a:r>
              <a:rPr lang="ru-RU" altLang="ru-RU" sz="1500" dirty="0" smtClean="0">
                <a:latin typeface="+mn-lt"/>
                <a:cs typeface="+mn-cs"/>
              </a:rPr>
              <a:t>учреждение дополнительного образования </a:t>
            </a:r>
            <a:r>
              <a:rPr lang="ru-RU" altLang="ru-RU" sz="1500" dirty="0">
                <a:latin typeface="+mn-lt"/>
                <a:cs typeface="+mn-cs"/>
              </a:rPr>
              <a:t>и выбрать его.</a:t>
            </a:r>
          </a:p>
        </p:txBody>
      </p:sp>
      <p:pic>
        <p:nvPicPr>
          <p:cNvPr id="13" name="Рисунок 12"/>
          <p:cNvPicPr/>
          <p:nvPr/>
        </p:nvPicPr>
        <p:blipFill>
          <a:blip r:embed="rId6"/>
          <a:stretch>
            <a:fillRect/>
          </a:stretch>
        </p:blipFill>
        <p:spPr>
          <a:xfrm>
            <a:off x="3419872" y="1707654"/>
            <a:ext cx="5040560" cy="18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62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915566"/>
            <a:ext cx="7704856" cy="440590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Уведомления, поступающие в личный кабинет заявителя на ЕПГУ:</a:t>
            </a:r>
            <a:r>
              <a:rPr lang="ru-RU" dirty="0"/>
              <a:t/>
            </a:r>
            <a:br>
              <a:rPr lang="ru-RU" dirty="0"/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1578885"/>
            <a:ext cx="8424936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После </a:t>
            </a:r>
            <a:r>
              <a:rPr lang="ru-RU" sz="1400" dirty="0"/>
              <a:t>обработки заявления в личный кабинет заявителя на Едином портале автоматически направляется </a:t>
            </a:r>
            <a:r>
              <a:rPr lang="ru-RU" sz="1400" b="1" dirty="0" smtClean="0"/>
              <a:t>о </a:t>
            </a:r>
            <a:r>
              <a:rPr lang="ru-RU" sz="1400" b="1" dirty="0"/>
              <a:t>регистрации заявления </a:t>
            </a:r>
            <a:r>
              <a:rPr lang="ru-RU" sz="1400" dirty="0"/>
              <a:t>(с указанием даты и времени его формирования в электронном виде на Едином портале</a:t>
            </a:r>
            <a:r>
              <a:rPr lang="ru-RU" sz="1400" dirty="0" smtClean="0"/>
              <a:t>)</a:t>
            </a:r>
            <a:r>
              <a:rPr lang="ru-RU" sz="1400" b="1" dirty="0"/>
              <a:t> </a:t>
            </a:r>
            <a:r>
              <a:rPr lang="ru-RU" sz="1400" dirty="0"/>
              <a:t>и необходимости в срок не позднее трех рабочих дней с момента отправки уведомления обратиться в многофункциональный центр или МКУ ЦМУ с документами, указанными в приложении № 1 к настоящему Административному </a:t>
            </a:r>
            <a:r>
              <a:rPr lang="ru-RU" sz="1400" dirty="0" smtClean="0"/>
              <a:t>регламенту или </a:t>
            </a:r>
            <a:r>
              <a:rPr lang="ru-RU" sz="1400" b="1" dirty="0" smtClean="0"/>
              <a:t>уведомление</a:t>
            </a:r>
            <a:r>
              <a:rPr lang="ru-RU" sz="1400" b="1" dirty="0"/>
              <a:t> об отказе</a:t>
            </a:r>
            <a:r>
              <a:rPr lang="ru-RU" sz="1400" dirty="0"/>
              <a:t> в предоставлении услуги, с указанием </a:t>
            </a:r>
            <a:r>
              <a:rPr lang="ru-RU" sz="1400" dirty="0" smtClean="0"/>
              <a:t>причины. Первый </a:t>
            </a:r>
            <a:r>
              <a:rPr lang="ru-RU" sz="1400" dirty="0"/>
              <a:t>рабочий день отсчитывается со следующего дня после дня получения данного </a:t>
            </a:r>
            <a:r>
              <a:rPr lang="ru-RU" sz="1400" dirty="0" smtClean="0"/>
              <a:t>уведомления. Ч</a:t>
            </a:r>
            <a:r>
              <a:rPr lang="ru-RU" altLang="ru-RU" sz="1400" dirty="0" smtClean="0"/>
              <a:t>асы </a:t>
            </a:r>
            <a:r>
              <a:rPr lang="ru-RU" altLang="ru-RU" sz="1400" dirty="0"/>
              <a:t>работы указаны в информационно-телекоммуникационной сети Интернет на официальных сайтах организаций.</a:t>
            </a:r>
          </a:p>
          <a:p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4240474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4"/>
          <p:cNvSpPr>
            <a:spLocks noChangeArrowheads="1"/>
          </p:cNvSpPr>
          <p:nvPr/>
        </p:nvSpPr>
        <p:spPr bwMode="auto">
          <a:xfrm>
            <a:off x="179512" y="403231"/>
            <a:ext cx="882015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Куда звонить, если остались вопросы:</a:t>
            </a:r>
            <a:endParaRPr lang="ru-RU" alt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450378"/>
              </p:ext>
            </p:extLst>
          </p:nvPr>
        </p:nvGraphicFramePr>
        <p:xfrm>
          <a:off x="1533207" y="1299210"/>
          <a:ext cx="6077585" cy="31959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07895">
                  <a:extLst>
                    <a:ext uri="{9D8B030D-6E8A-4147-A177-3AD203B41FA5}">
                      <a16:colId xmlns:a16="http://schemas.microsoft.com/office/drawing/2014/main" val="2642764106"/>
                    </a:ext>
                  </a:extLst>
                </a:gridCol>
                <a:gridCol w="1934845">
                  <a:extLst>
                    <a:ext uri="{9D8B030D-6E8A-4147-A177-3AD203B41FA5}">
                      <a16:colId xmlns:a16="http://schemas.microsoft.com/office/drawing/2014/main" val="848724311"/>
                    </a:ext>
                  </a:extLst>
                </a:gridCol>
                <a:gridCol w="1934845">
                  <a:extLst>
                    <a:ext uri="{9D8B030D-6E8A-4147-A177-3AD203B41FA5}">
                      <a16:colId xmlns:a16="http://schemas.microsoft.com/office/drawing/2014/main" val="19096547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Верх-Исетский район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+7 (343) 3041262</a:t>
                      </a:r>
                      <a:endParaRPr lang="ru-RU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Лебедихина Наталья Валерьевна</a:t>
                      </a:r>
                    </a:p>
                  </a:txBody>
                  <a:tcPr marL="68580" marR="68580" marT="0" marB="0"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0169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Железнодорожный район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+7 (343) </a:t>
                      </a:r>
                      <a:r>
                        <a:rPr lang="ru-RU" sz="1400" dirty="0" smtClean="0">
                          <a:effectLst/>
                        </a:rPr>
                        <a:t>3705157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Лямпасова Татьяна Юрьевна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258347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Кировский район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+7 (343) </a:t>
                      </a:r>
                      <a:r>
                        <a:rPr lang="ru-RU" sz="1400" dirty="0" smtClean="0">
                          <a:effectLst/>
                        </a:rPr>
                        <a:t>3752737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Попова Марина Геннадьевна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302385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Ленинский район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+7 (343) </a:t>
                      </a:r>
                      <a:r>
                        <a:rPr lang="ru-RU" sz="1400" dirty="0" smtClean="0">
                          <a:effectLst/>
                        </a:rPr>
                        <a:t>3764348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Мальцева Екатерина Владимировна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22923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Октябрьский район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+7 (343) </a:t>
                      </a:r>
                      <a:r>
                        <a:rPr lang="ru-RU" sz="1400" dirty="0" smtClean="0">
                          <a:effectLst/>
                        </a:rPr>
                        <a:t>3041271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Захарова Светлана Николаевна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985014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Орджоникидзевский район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+7 (343) </a:t>
                      </a:r>
                      <a:r>
                        <a:rPr lang="ru-RU" sz="1400" dirty="0" smtClean="0">
                          <a:effectLst/>
                        </a:rPr>
                        <a:t>3041258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Чумакова Лилия Фавзатовна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608995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Чкаловский район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+7 (343) </a:t>
                      </a:r>
                      <a:r>
                        <a:rPr lang="ru-RU" sz="1400" smtClean="0">
                          <a:effectLst/>
                        </a:rPr>
                        <a:t>2102665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Кангина Наталия Анатольевна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8175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61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Где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подавать заявление: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46883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через </a:t>
            </a:r>
            <a:r>
              <a:rPr lang="ru-RU" sz="1600" b="1" dirty="0"/>
              <a:t>Многофункциональный центр предоставления государственных и муниципальных услуг </a:t>
            </a:r>
            <a:r>
              <a:rPr lang="ru-RU" sz="1600" b="1" dirty="0" smtClean="0"/>
              <a:t>(</a:t>
            </a:r>
            <a:r>
              <a:rPr lang="ru-RU" sz="1600" b="1" dirty="0"/>
              <a:t>ГБУ СО МФЦ)</a:t>
            </a:r>
            <a:r>
              <a:rPr lang="en-US" sz="1600" dirty="0"/>
              <a:t> -</a:t>
            </a:r>
            <a:r>
              <a:rPr lang="ru-RU" sz="1600" dirty="0"/>
              <a:t> официальный сайт: </a:t>
            </a:r>
            <a:r>
              <a:rPr lang="en-US" sz="1600" dirty="0"/>
              <a:t>mfc66.ru</a:t>
            </a:r>
            <a:r>
              <a:rPr lang="ru-RU" sz="1600" dirty="0"/>
              <a:t> и </a:t>
            </a:r>
            <a:br>
              <a:rPr lang="ru-RU" sz="1600" dirty="0"/>
            </a:br>
            <a:r>
              <a:rPr lang="ru-RU" sz="1600" b="1" dirty="0"/>
              <a:t>Центр муниципальных услуг города Екатеринбурга </a:t>
            </a:r>
            <a:r>
              <a:rPr lang="ru-RU" sz="1600" b="1" dirty="0" smtClean="0"/>
              <a:t>(</a:t>
            </a:r>
            <a:r>
              <a:rPr lang="ru-RU" sz="1600" b="1" dirty="0"/>
              <a:t>МКУ ЦМУ)</a:t>
            </a:r>
            <a:r>
              <a:rPr lang="ru-RU" sz="1600" dirty="0"/>
              <a:t> - официальный сайт: </a:t>
            </a:r>
            <a:r>
              <a:rPr lang="ru-RU" sz="1600" dirty="0" err="1"/>
              <a:t>цму.екатеринбург.рф</a:t>
            </a:r>
            <a:r>
              <a:rPr lang="en-US" sz="1600" dirty="0"/>
              <a:t> </a:t>
            </a:r>
            <a:r>
              <a:rPr lang="ru-RU" sz="1600" dirty="0" smtClean="0"/>
              <a:t>(</a:t>
            </a:r>
            <a:r>
              <a:rPr lang="ru-RU" sz="1600" dirty="0"/>
              <a:t>начало работы с 08:00-09:00</a:t>
            </a:r>
            <a:r>
              <a:rPr lang="ru-RU" sz="1600" dirty="0" smtClean="0"/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через </a:t>
            </a:r>
            <a:r>
              <a:rPr lang="ru-RU" sz="1600" b="1" dirty="0"/>
              <a:t>Единый портал Государственных и муниципальных </a:t>
            </a:r>
            <a:r>
              <a:rPr lang="ru-RU" sz="1600" b="1" dirty="0" smtClean="0"/>
              <a:t>услуг (Единый портал)</a:t>
            </a:r>
            <a:r>
              <a:rPr lang="ru-RU" sz="1600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в </a:t>
            </a:r>
            <a:r>
              <a:rPr lang="ru-RU" sz="1600" b="1" dirty="0" smtClean="0"/>
              <a:t>организацию дополнительного образования </a:t>
            </a:r>
            <a:r>
              <a:rPr lang="ru-RU" sz="1600" dirty="0" smtClean="0"/>
              <a:t>(по </a:t>
            </a:r>
            <a:r>
              <a:rPr lang="ru-RU" sz="1600" dirty="0"/>
              <a:t>отдельному графику, размещенному на официальном сайте организации);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9100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необходимы документы: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468832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sz="1600" dirty="0"/>
              <a:t>документ, удостоверяющий личность заявителя (родителя/законного представителя) (подлинник и копия</a:t>
            </a:r>
            <a:r>
              <a:rPr lang="ru-RU" sz="1600" dirty="0" smtClean="0"/>
              <a:t>);</a:t>
            </a:r>
            <a:endParaRPr lang="en-US" sz="1600" dirty="0" smtClean="0"/>
          </a:p>
          <a:p>
            <a:pPr marL="365760" indent="-256032">
              <a:buFont typeface="Georgia"/>
              <a:buChar char="•"/>
              <a:defRPr/>
            </a:pPr>
            <a:r>
              <a:rPr lang="ru-RU" sz="1600" dirty="0" smtClean="0"/>
              <a:t>Документ</a:t>
            </a:r>
            <a:r>
              <a:rPr lang="ru-RU" sz="1600" dirty="0"/>
              <a:t>, подтверждающий полномочия представителя </a:t>
            </a:r>
            <a:r>
              <a:rPr lang="ru-RU" sz="1600" dirty="0" smtClean="0"/>
              <a:t>заявителя </a:t>
            </a:r>
            <a:r>
              <a:rPr lang="en-US" sz="1600" dirty="0" smtClean="0"/>
              <a:t>(</a:t>
            </a:r>
            <a:r>
              <a:rPr lang="ru-RU" sz="1600" dirty="0" smtClean="0"/>
              <a:t>п</a:t>
            </a:r>
            <a:r>
              <a:rPr lang="ru-RU" sz="1600" dirty="0" smtClean="0"/>
              <a:t>редставляется </a:t>
            </a:r>
            <a:r>
              <a:rPr lang="ru-RU" sz="1600" dirty="0"/>
              <a:t>представителем заявителя при подаче заявления от имени заявителя </a:t>
            </a:r>
            <a:r>
              <a:rPr lang="ru-RU" sz="1600" dirty="0" smtClean="0"/>
              <a:t>и </a:t>
            </a:r>
            <a:r>
              <a:rPr lang="ru-RU" sz="1600" dirty="0"/>
              <a:t>подтверждении подлинниками документов либо при представлении подлинников документов по заявлению, поданному на Едином </a:t>
            </a:r>
            <a:r>
              <a:rPr lang="ru-RU" sz="1600" dirty="0" smtClean="0"/>
              <a:t>портале</a:t>
            </a:r>
            <a:r>
              <a:rPr lang="en-US" sz="1600" dirty="0" smtClean="0"/>
              <a:t>)</a:t>
            </a:r>
            <a:r>
              <a:rPr lang="ru-RU" sz="1600" dirty="0" smtClean="0"/>
              <a:t>(подлинник </a:t>
            </a:r>
            <a:r>
              <a:rPr lang="ru-RU" sz="1600" dirty="0"/>
              <a:t>или </a:t>
            </a:r>
            <a:r>
              <a:rPr lang="ru-RU" sz="1600" dirty="0" smtClean="0"/>
              <a:t>скан-копия);</a:t>
            </a:r>
          </a:p>
          <a:p>
            <a:pPr marL="365760" indent="-256032">
              <a:buFont typeface="Georgia"/>
              <a:buChar char="•"/>
              <a:defRPr/>
            </a:pPr>
            <a:r>
              <a:rPr lang="ru-RU" sz="1600" dirty="0"/>
              <a:t>Решение органа опеки и попечительства об установлении опеки или </a:t>
            </a:r>
            <a:r>
              <a:rPr lang="ru-RU" sz="1600" dirty="0" smtClean="0"/>
              <a:t>попечительства </a:t>
            </a:r>
            <a:r>
              <a:rPr lang="ru-RU" sz="1600" dirty="0"/>
              <a:t>(подлинник или скан-копия)</a:t>
            </a:r>
            <a:r>
              <a:rPr lang="ru-RU" sz="1600" dirty="0" smtClean="0"/>
              <a:t>;</a:t>
            </a:r>
          </a:p>
          <a:p>
            <a:pPr marL="365760" indent="-256032" algn="just">
              <a:buFont typeface="Georgia"/>
              <a:buChar char="•"/>
              <a:defRPr/>
            </a:pPr>
            <a:r>
              <a:rPr lang="ru-RU" sz="1600" dirty="0" smtClean="0"/>
              <a:t>Документ</a:t>
            </a:r>
            <a:r>
              <a:rPr lang="ru-RU" sz="1600" dirty="0"/>
              <a:t>, подтверждающий родство заявителя с </a:t>
            </a:r>
            <a:r>
              <a:rPr lang="ru-RU" sz="1600" dirty="0" smtClean="0"/>
              <a:t>ребенком (свидетельство </a:t>
            </a:r>
            <a:r>
              <a:rPr lang="ru-RU" sz="1600" dirty="0"/>
              <a:t>о рождении </a:t>
            </a:r>
            <a:r>
              <a:rPr lang="ru-RU" sz="1600" dirty="0" smtClean="0"/>
              <a:t>ребенка, </a:t>
            </a:r>
            <a:r>
              <a:rPr lang="ru-RU" sz="1600" dirty="0"/>
              <a:t>решение суда об установлении усыновлении (удочерении), о признании отцовства, об установлении факта родственных </a:t>
            </a:r>
            <a:r>
              <a:rPr lang="ru-RU" sz="1600" dirty="0" smtClean="0"/>
              <a:t>отношений) </a:t>
            </a:r>
            <a:r>
              <a:rPr lang="ru-RU" sz="1600" dirty="0"/>
              <a:t>(подлинник и копия</a:t>
            </a:r>
            <a:r>
              <a:rPr lang="ru-RU" sz="1600" dirty="0" smtClean="0"/>
              <a:t>).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833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заявления через ЕПГУ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8288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Родителю необходимо зарегистрироваться на ЕПГУ (при отсутствии учетной записи</a:t>
            </a:r>
            <a:r>
              <a:rPr lang="ru-RU" dirty="0" smtClean="0"/>
              <a:t>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 smtClean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 наступления </a:t>
            </a:r>
            <a:r>
              <a:rPr lang="ru-RU" dirty="0" smtClean="0"/>
              <a:t>00:00</a:t>
            </a:r>
            <a:endParaRPr lang="en-US" dirty="0" smtClean="0"/>
          </a:p>
          <a:p>
            <a:pPr marL="365760" indent="-256032">
              <a:buFont typeface="Georgia"/>
              <a:buChar char="•"/>
              <a:defRPr/>
            </a:pPr>
            <a:endParaRPr lang="ru-RU" dirty="0" smtClean="0"/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Войти </a:t>
            </a:r>
            <a:r>
              <a:rPr lang="ru-RU" dirty="0"/>
              <a:t>в личный </a:t>
            </a:r>
            <a:r>
              <a:rPr lang="ru-RU" dirty="0" smtClean="0"/>
              <a:t>кабинет;</a:t>
            </a:r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Установить </a:t>
            </a:r>
            <a:r>
              <a:rPr lang="ru-RU" dirty="0"/>
              <a:t>местоположение – </a:t>
            </a:r>
            <a:r>
              <a:rPr lang="ru-RU" dirty="0" smtClean="0"/>
              <a:t>Екатеринбург; </a:t>
            </a:r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Найти </a:t>
            </a:r>
            <a:r>
              <a:rPr lang="ru-RU" dirty="0"/>
              <a:t>и выбрать услугу «Зачисление в учреждение дополнительного </a:t>
            </a:r>
            <a:r>
              <a:rPr lang="ru-RU" dirty="0" smtClean="0"/>
              <a:t>образования»</a:t>
            </a:r>
            <a:endParaRPr lang="ru-RU" dirty="0"/>
          </a:p>
          <a:p>
            <a:pPr marL="109728">
              <a:defRPr/>
            </a:pPr>
            <a:endParaRPr lang="ru-RU" b="1" dirty="0" smtClean="0"/>
          </a:p>
          <a:p>
            <a:pPr marL="109728">
              <a:defRPr/>
            </a:pPr>
            <a:r>
              <a:rPr lang="ru-RU" b="1" dirty="0" smtClean="0"/>
              <a:t>Внимание</a:t>
            </a:r>
            <a:r>
              <a:rPr lang="ru-RU" b="1" dirty="0"/>
              <a:t>: </a:t>
            </a:r>
            <a:r>
              <a:rPr lang="ru-RU" b="1" dirty="0" smtClean="0"/>
              <a:t>Личный </a:t>
            </a:r>
            <a:r>
              <a:rPr lang="ru-RU" b="1" dirty="0"/>
              <a:t>кабинет заявителя на </a:t>
            </a:r>
            <a:r>
              <a:rPr lang="ru-RU" b="1" dirty="0" smtClean="0"/>
              <a:t>ЕПГУ должен </a:t>
            </a:r>
            <a:r>
              <a:rPr lang="ru-RU" b="1" dirty="0"/>
              <a:t>быть зарегистрирован только на родителя (законного представителя</a:t>
            </a:r>
            <a:r>
              <a:rPr lang="ru-RU" b="1" dirty="0" smtClean="0"/>
              <a:t>) ребенка!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36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7180800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</a:t>
            </a: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 регистрации на ЕПГУ (нет учетной записи)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32622" y="2024140"/>
            <a:ext cx="78288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buClr>
                <a:schemeClr val="accent3"/>
              </a:buClr>
              <a:defRPr/>
            </a:pPr>
            <a:r>
              <a:rPr lang="ru-RU" dirty="0"/>
              <a:t>Если родитель не был зарегистрирован на ЕПГУ (не получал, не подтверждал </a:t>
            </a:r>
            <a:r>
              <a:rPr lang="ru-RU" dirty="0" smtClean="0"/>
              <a:t>учетную запись), </a:t>
            </a:r>
            <a:endParaRPr lang="ru-RU" dirty="0"/>
          </a:p>
          <a:p>
            <a:pPr marL="109728" algn="ctr">
              <a:buClr>
                <a:schemeClr val="accent3"/>
              </a:buClr>
              <a:defRPr/>
            </a:pPr>
            <a:r>
              <a:rPr lang="ru-RU" dirty="0"/>
              <a:t>т</a:t>
            </a:r>
            <a:r>
              <a:rPr lang="ru-RU" dirty="0" smtClean="0"/>
              <a:t>о можно подойти </a:t>
            </a:r>
            <a:r>
              <a:rPr lang="ru-RU" dirty="0"/>
              <a:t>в отделения </a:t>
            </a:r>
            <a:r>
              <a:rPr lang="ru-RU" b="1" dirty="0" smtClean="0"/>
              <a:t>МКУ </a:t>
            </a:r>
            <a:r>
              <a:rPr lang="ru-RU" b="1" dirty="0"/>
              <a:t>ЦМУ </a:t>
            </a:r>
            <a:r>
              <a:rPr lang="ru-RU" dirty="0" smtClean="0"/>
              <a:t>или </a:t>
            </a:r>
            <a:r>
              <a:rPr lang="ru-RU" b="1" dirty="0"/>
              <a:t>ГБУ СО МФЦ</a:t>
            </a:r>
          </a:p>
          <a:p>
            <a:pPr marL="109728" algn="ctr">
              <a:buClr>
                <a:schemeClr val="accent3"/>
              </a:buClr>
              <a:defRPr/>
            </a:pPr>
            <a:r>
              <a:rPr lang="ru-RU" dirty="0"/>
              <a:t>и вместе с консультантами в зоне общественного доступа заполнить необходимые данные </a:t>
            </a:r>
            <a:r>
              <a:rPr lang="ru-RU" dirty="0" smtClean="0"/>
              <a:t>для регистрации на </a:t>
            </a:r>
            <a:r>
              <a:rPr lang="ru-RU" dirty="0"/>
              <a:t>ЕПГУ и получить подтверждение учетной записи</a:t>
            </a:r>
          </a:p>
          <a:p>
            <a:pPr marL="109728">
              <a:defRPr/>
            </a:pPr>
            <a:r>
              <a:rPr lang="ru-RU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9632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1586" y="60109"/>
            <a:ext cx="7180800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Общие рекомендации 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79512" y="672200"/>
            <a:ext cx="4204390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buFontTx/>
              <a:buChar char="•"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ea typeface="Calibri" panose="020F0502020204030204" pitchFamily="34" charset="0"/>
                <a:cs typeface="Arial" panose="020B0604020202020204" pitchFamily="34" charset="0"/>
              </a:rPr>
              <a:t>Проверьте, подтверждена ли ваша учетная запись на сайте «</a:t>
            </a:r>
            <a:r>
              <a:rPr lang="ru-RU" sz="1200" dirty="0" err="1">
                <a:ea typeface="Calibri" panose="020F0502020204030204" pitchFamily="34" charset="0"/>
                <a:cs typeface="Arial" panose="020B0604020202020204" pitchFamily="34" charset="0"/>
              </a:rPr>
              <a:t>Госуслуги</a:t>
            </a:r>
            <a:r>
              <a:rPr lang="ru-RU" sz="1200" dirty="0" smtClean="0">
                <a:ea typeface="Calibri" panose="020F0502020204030204" pitchFamily="34" charset="0"/>
                <a:cs typeface="Arial" panose="020B0604020202020204" pitchFamily="34" charset="0"/>
              </a:rPr>
              <a:t>»;</a:t>
            </a:r>
          </a:p>
          <a:p>
            <a:pPr lvl="0">
              <a:buFontTx/>
              <a:buChar char="•"/>
            </a:pPr>
            <a:endParaRPr lang="ru-RU" altLang="ru-RU" sz="12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1200" dirty="0">
                <a:ea typeface="Calibri" panose="020F0502020204030204" pitchFamily="34" charset="0"/>
                <a:cs typeface="Arial" panose="020B0604020202020204" pitchFamily="34" charset="0"/>
              </a:rPr>
              <a:t>До начала записи, обновите Ваш браузер. Специалисты службы сопровождения Единого портала рекомендуют использовать </a:t>
            </a:r>
            <a:r>
              <a:rPr kumimoji="0" lang="en-US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Google Chrome</a:t>
            </a:r>
            <a:r>
              <a:rPr lang="ru-RU" altLang="ru-RU" sz="1200" dirty="0" smtClean="0"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Очистить кэш (историю браузера);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Рисунок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536" y="755472"/>
            <a:ext cx="37719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9512" y="2540392"/>
            <a:ext cx="4338218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Проверьте баланс услуги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Интернет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Важно, чтобы с 00:00 он был положительным, так как обычно провайдеры списывают оплату в начале нового дня;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Рекомендуем перед записью перезапустить ваш браузер и зайти на портал снова через главную страницу, не использовать сохраненные ссылки на услугу.  Ссылка на услугу была изменена. Используйте рекомендуемые методы перехода к форме заявления.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6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dirty="0" smtClean="0">
                <a:latin typeface="+mn-lt"/>
                <a:cs typeface="+mn-cs"/>
              </a:rPr>
              <a:t>В </a:t>
            </a:r>
            <a:r>
              <a:rPr lang="ru-RU" altLang="ru-RU" sz="1600" dirty="0">
                <a:latin typeface="+mn-lt"/>
                <a:cs typeface="+mn-cs"/>
              </a:rPr>
              <a:t>адресной строке набрать </a:t>
            </a:r>
            <a:r>
              <a:rPr lang="en-US" altLang="ru-RU" sz="1600" dirty="0">
                <a:latin typeface="+mn-lt"/>
                <a:cs typeface="+mn-cs"/>
                <a:hlinkClick r:id="rId5"/>
              </a:rPr>
              <a:t>www.gosuslugi.ru</a:t>
            </a:r>
            <a:endParaRPr lang="en-US" altLang="ru-RU" sz="1600" dirty="0">
              <a:latin typeface="+mn-lt"/>
              <a:cs typeface="+mn-cs"/>
            </a:endParaRPr>
          </a:p>
          <a:p>
            <a:pPr eaLnBrk="1" hangingPunct="1"/>
            <a:r>
              <a:rPr lang="ru-RU" altLang="ru-RU" sz="1600" dirty="0">
                <a:latin typeface="+mn-lt"/>
                <a:cs typeface="+mn-cs"/>
              </a:rPr>
              <a:t>Нажать кнопку «Личный кабинет»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323528" y="2715766"/>
            <a:ext cx="8690901" cy="1504988"/>
            <a:chOff x="323528" y="2715766"/>
            <a:chExt cx="8690901" cy="150498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6"/>
            <a:srcRect l="38" t="3101" r="18107" b="71699"/>
            <a:stretch/>
          </p:blipFill>
          <p:spPr>
            <a:xfrm>
              <a:off x="323528" y="2715766"/>
              <a:ext cx="8690901" cy="1504988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899592" y="2715766"/>
              <a:ext cx="1224136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7740352" y="3246680"/>
              <a:ext cx="1224136" cy="33318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7796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Ввести логин, пароль и нажать кнопку «Войти»</a:t>
            </a:r>
          </a:p>
          <a:p>
            <a:r>
              <a:rPr lang="ru-RU" altLang="ru-RU" sz="1600" dirty="0">
                <a:latin typeface="+mn-lt"/>
                <a:cs typeface="+mn-cs"/>
              </a:rPr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портале)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8637"/>
          <a:stretch/>
        </p:blipFill>
        <p:spPr bwMode="auto">
          <a:xfrm>
            <a:off x="395536" y="2206569"/>
            <a:ext cx="2016224" cy="2773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r="5203"/>
          <a:stretch/>
        </p:blipFill>
        <p:spPr bwMode="auto">
          <a:xfrm>
            <a:off x="2699792" y="2212544"/>
            <a:ext cx="2016224" cy="2790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354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7030</TotalTime>
  <Words>1444</Words>
  <Application>Microsoft Office PowerPoint</Application>
  <PresentationFormat>Экран (16:9)</PresentationFormat>
  <Paragraphs>165</Paragraphs>
  <Slides>27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Georgia</vt:lpstr>
      <vt:lpstr>Times New Roman</vt:lpstr>
      <vt:lpstr>Тема Office</vt:lpstr>
      <vt:lpstr> Зачисление в учреждение дополнительного образования на 2020/2021 учебный год  на территории муниципального образования «город Екатеринбург»</vt:lpstr>
      <vt:lpstr>Когда подавать заявление:</vt:lpstr>
      <vt:lpstr>Где подавать заявление:</vt:lpstr>
      <vt:lpstr>Какие необходимы документы:</vt:lpstr>
      <vt:lpstr>Подача заявления через ЕПГУ</vt:lpstr>
      <vt:lpstr>Если нет регистрации на ЕПГУ (нет учетной записи)</vt:lpstr>
      <vt:lpstr>Общие рекомендации </vt:lpstr>
      <vt:lpstr>Как получить услугу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Вопросы</vt:lpstr>
      <vt:lpstr>Подача заявления через ЕПГУ, при наличии подтверждённой учетной записи</vt:lpstr>
      <vt:lpstr>Уведомления, поступающие в личный кабинет заявителя на ЕПГУ: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Байчибаева Анна Валерьевна</dc:creator>
  <cp:lastModifiedBy>Эбзеева Лилия Камильевна</cp:lastModifiedBy>
  <cp:revision>326</cp:revision>
  <dcterms:created xsi:type="dcterms:W3CDTF">2015-06-30T08:03:00Z</dcterms:created>
  <dcterms:modified xsi:type="dcterms:W3CDTF">2020-08-17T05:41:33Z</dcterms:modified>
</cp:coreProperties>
</file>