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3%D1%87%D0%B5%D0%BD%D0%B8%D0%B5" TargetMode="External"/><Relationship Id="rId2" Type="http://schemas.openxmlformats.org/officeDocument/2006/relationships/hyperlink" Target="https://ru.wikipedia.org/wiki/%D0%9B%D0%B8%D1%87%D0%BD%D0%BE%D1%81%D1%82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E%D0%B1%D1%80%D0%B0%D0%B7%D0%BE%D0%B2%D0%B0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0851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как средство обучения 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C:\Users\1\Desktop\в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14891"/>
          <a:stretch/>
        </p:blipFill>
        <p:spPr bwMode="auto">
          <a:xfrm>
            <a:off x="1622261" y="692696"/>
            <a:ext cx="6331525" cy="38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73151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Подготовила:</a:t>
            </a:r>
          </a:p>
          <a:p>
            <a:pPr algn="r"/>
            <a:r>
              <a:rPr lang="ru-RU" dirty="0" err="1" smtClean="0"/>
              <a:t>Мартенс</a:t>
            </a:r>
            <a:r>
              <a:rPr lang="ru-RU" dirty="0" smtClean="0"/>
              <a:t> Т.Н., </a:t>
            </a:r>
            <a:endParaRPr lang="ru-RU" dirty="0"/>
          </a:p>
          <a:p>
            <a:pPr algn="r"/>
            <a:r>
              <a:rPr lang="ru-RU" dirty="0"/>
              <a:t>методист МБУ ДО - ЦДТ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37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8090"/>
              </p:ext>
            </p:extLst>
          </p:nvPr>
        </p:nvGraphicFramePr>
        <p:xfrm>
          <a:off x="1187624" y="980726"/>
          <a:ext cx="7200800" cy="4896545"/>
        </p:xfrm>
        <a:graphic>
          <a:graphicData uri="http://schemas.openxmlformats.org/drawingml/2006/table">
            <a:tbl>
              <a:tblPr firstRow="1" firstCol="1" bandRow="1"/>
              <a:tblGrid>
                <a:gridCol w="507840"/>
                <a:gridCol w="6692960"/>
              </a:tblGrid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Функциями процесса обучения являются 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воспитательная, прогностическая, проектировочная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образовательная, воспитательная, развивающая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образовательная, воспитательная, объяснительная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развивающая, образовательная, прогностическая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40668"/>
              </p:ext>
            </p:extLst>
          </p:nvPr>
        </p:nvGraphicFramePr>
        <p:xfrm>
          <a:off x="1259632" y="908718"/>
          <a:ext cx="7272807" cy="5112569"/>
        </p:xfrm>
        <a:graphic>
          <a:graphicData uri="http://schemas.openxmlformats.org/drawingml/2006/table">
            <a:tbl>
              <a:tblPr firstRow="1" firstCol="1" bandRow="1"/>
              <a:tblGrid>
                <a:gridCol w="512919"/>
                <a:gridCol w="6759888"/>
              </a:tblGrid>
              <a:tr h="170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Управление учебно-познавательной деятельностью обучающихся называется…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развитием интереса обучающихся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преподаванием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формированием личности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64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9355"/>
              </p:ext>
            </p:extLst>
          </p:nvPr>
        </p:nvGraphicFramePr>
        <p:xfrm>
          <a:off x="1331640" y="1196754"/>
          <a:ext cx="7344815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517998"/>
                <a:gridCol w="6826817"/>
              </a:tblGrid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Принцип наглядности в дидактике означает 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плакатов, схем, картин в процессе обучения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опытов в процессе обучения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привлечение органов чувств к восприятию учебного материала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просмотр кино- и видеофильмов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68757"/>
              </p:ext>
            </p:extLst>
          </p:nvPr>
        </p:nvGraphicFramePr>
        <p:xfrm>
          <a:off x="1331640" y="1196751"/>
          <a:ext cx="7200799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6696743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Документ, определяющий содержание образования определенного уровня и направленности, - это…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программа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рабочий учебный план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авторская программа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85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67096"/>
              </p:ext>
            </p:extLst>
          </p:nvPr>
        </p:nvGraphicFramePr>
        <p:xfrm>
          <a:off x="1187624" y="1268760"/>
          <a:ext cx="7632847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538310"/>
                <a:gridCol w="7094537"/>
              </a:tblGrid>
              <a:tr h="9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Доведенное до автоматизма действие называется …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навыком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поведением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26472"/>
              </p:ext>
            </p:extLst>
          </p:nvPr>
        </p:nvGraphicFramePr>
        <p:xfrm>
          <a:off x="1331640" y="1124744"/>
          <a:ext cx="6984775" cy="4752530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6480719"/>
              </a:tblGrid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 К дидактическим принципам не относится принцип …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наглядности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гуманности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систематичности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последовательности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взаимосвязь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теории и практики обучения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19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43898"/>
              </p:ext>
            </p:extLst>
          </p:nvPr>
        </p:nvGraphicFramePr>
        <p:xfrm>
          <a:off x="1475656" y="908720"/>
          <a:ext cx="6912767" cy="4896543"/>
        </p:xfrm>
        <a:graphic>
          <a:graphicData uri="http://schemas.openxmlformats.org/drawingml/2006/table">
            <a:tbl>
              <a:tblPr firstRow="1" firstCol="1" bandRow="1"/>
              <a:tblGrid>
                <a:gridCol w="487527"/>
                <a:gridCol w="6425240"/>
              </a:tblGrid>
              <a:tr h="209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По количеству обучающихся и по особенностям взаимодействия педагога и обучающихся выделяются формы организации обучения: индивидуальная, групповая и …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бригадная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фронтальная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индивидуально-групповая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классно-урочная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2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69047"/>
              </p:ext>
            </p:extLst>
          </p:nvPr>
        </p:nvGraphicFramePr>
        <p:xfrm>
          <a:off x="1259632" y="908720"/>
          <a:ext cx="7344815" cy="4968551"/>
        </p:xfrm>
        <a:graphic>
          <a:graphicData uri="http://schemas.openxmlformats.org/drawingml/2006/table">
            <a:tbl>
              <a:tblPr firstRow="1" firstCol="1" bandRow="1"/>
              <a:tblGrid>
                <a:gridCol w="517997"/>
                <a:gridCol w="6826818"/>
              </a:tblGrid>
              <a:tr h="165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 Ориентация на направленность личности, её ценностные ориентации, жизненные планы, мотивы деятельности и поведения – основа ___ подхода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системного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индивидуально-дифференцированного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личностно-ориентированного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культурологического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99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23176" cy="54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5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Викторина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 игры, заключающейся в ответах на не менее десяти устных или письменных вопросов из различных областей знания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объединенных одной темой и нескольких вариантов ответов на выбор.</a:t>
            </a: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Викторины делят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на: </a:t>
            </a: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интеллектуальные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спортивные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творческие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1\Desktop\в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9533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2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16" y="116632"/>
            <a:ext cx="5885544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Виды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викторины: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Тематические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(выявляют интересы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обучающихся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Развлекательно-развивающие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(способствуют развитию мышления, гибкости ума, логики)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Лингвистические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(способствуют осмыслению и запоминанию языкового материала)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Межтематические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(включают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межпредметные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связи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1\Desktop\в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42" y="2706397"/>
            <a:ext cx="3234258" cy="20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56" y="4509120"/>
            <a:ext cx="2887960" cy="21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в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664"/>
            <a:ext cx="2771800" cy="18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8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1845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Место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проведения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столом, </a:t>
            </a: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сцене, </a:t>
            </a: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открытом воздухе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зале.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1\Desktop\в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0048"/>
            <a:ext cx="3289548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в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6" y="3789040"/>
            <a:ext cx="3328120" cy="22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в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46" y="3140968"/>
            <a:ext cx="3809587" cy="23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0014"/>
            <a:ext cx="7776864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Особенности  викторин: 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Правила должны быть просты;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Викторина должна охватывать всех;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Викторина должна быть интересна для всех;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Викторина должна быть доступна для всех  предполагаемых участников;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Задания, содержащиеся в викторине, должны  быть одинаковыми или равными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2400" b="1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atin typeface="Calibri"/>
                <a:ea typeface="Times New Roman"/>
                <a:cs typeface="Times New Roman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содержанию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сложности для всех;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Для соревновательных викторин обязательны судья или жюри.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1\Desktop\в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7925620" cy="15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004048" cy="492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Как составить викторину?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Шаг 1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Выбрать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тему.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Шаг 2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Определить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цель.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Шаг 3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Решить,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какого вида будет ваша викторина.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Шаг 4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Напишите вопросы.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Шаг 5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Подведите итоги.  </a:t>
            </a:r>
            <a:endParaRPr lang="ru-RU" sz="2400" dirty="0"/>
          </a:p>
        </p:txBody>
      </p:sp>
      <p:pic>
        <p:nvPicPr>
          <p:cNvPr id="5122" name="Picture 2" descr="C:\Users\1\Desktop\в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4308"/>
            <a:ext cx="3347541" cy="25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в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68" y="3717032"/>
            <a:ext cx="3473784" cy="2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6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9898"/>
            <a:ext cx="45365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Награды победителям 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 должен соответствовать уровню и сложности викторины;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не следует вручать призы всем только за их участие;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 не обязательно должен быть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материальным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1\Desktop\в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3649864" cy="2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в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5144528" y="1124744"/>
            <a:ext cx="3711440" cy="28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59610"/>
              </p:ext>
            </p:extLst>
          </p:nvPr>
        </p:nvGraphicFramePr>
        <p:xfrm>
          <a:off x="1403647" y="1628799"/>
          <a:ext cx="6840761" cy="4864172"/>
        </p:xfrm>
        <a:graphic>
          <a:graphicData uri="http://schemas.openxmlformats.org/drawingml/2006/table">
            <a:tbl>
              <a:tblPr firstRow="1" firstCol="1" bandRow="1"/>
              <a:tblGrid>
                <a:gridCol w="482448"/>
                <a:gridCol w="6358313"/>
              </a:tblGrid>
              <a:tr h="1461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24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ведущее практическую работу по воспитанию, образованию и обучению детей и молодежи и имеющее специальную подготовку в этой области – это……….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менеджер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методист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Педагогическая викторина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3864"/>
              </p:ext>
            </p:extLst>
          </p:nvPr>
        </p:nvGraphicFramePr>
        <p:xfrm>
          <a:off x="755576" y="908722"/>
          <a:ext cx="7071240" cy="5299506"/>
        </p:xfrm>
        <a:graphic>
          <a:graphicData uri="http://schemas.openxmlformats.org/drawingml/2006/table">
            <a:tbl>
              <a:tblPr firstRow="1" firstCol="1" bandRow="1"/>
              <a:tblGrid>
                <a:gridCol w="498703"/>
                <a:gridCol w="6572537"/>
              </a:tblGrid>
              <a:tr h="161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400" b="1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Целостный  процесс направленного развития и формирования 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 tooltip="Личность"/>
                        </a:rPr>
                        <a:t>личности</a:t>
                      </a:r>
                      <a:r>
                        <a:rPr lang="ru-RU" sz="2400" b="1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в условиях </a:t>
                      </a: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её воспитания</a:t>
                      </a:r>
                      <a:r>
                        <a:rPr lang="ru-RU" sz="2400" b="1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 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 tooltip="Обучение"/>
                        </a:rPr>
                        <a:t>обучения</a:t>
                      </a:r>
                      <a:r>
                        <a:rPr lang="ru-RU" sz="2400" b="1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и 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 tooltip="Образование"/>
                        </a:rPr>
                        <a:t>образования</a:t>
                      </a:r>
                      <a:r>
                        <a:rPr lang="ru-RU" sz="2400" b="1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называется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…….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теорией воспитания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педагогикой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дидактикой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72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345</Words>
  <Application>Microsoft Office PowerPoint</Application>
  <PresentationFormat>Экран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ЦДТ</cp:lastModifiedBy>
  <cp:revision>24</cp:revision>
  <dcterms:created xsi:type="dcterms:W3CDTF">2017-10-26T07:57:56Z</dcterms:created>
  <dcterms:modified xsi:type="dcterms:W3CDTF">2017-11-01T10:45:04Z</dcterms:modified>
</cp:coreProperties>
</file>