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E%D0%B1%D1%83%D1%87%D0%B5%D0%BD%D0%B8%D0%B5" TargetMode="External"/><Relationship Id="rId2" Type="http://schemas.openxmlformats.org/officeDocument/2006/relationships/hyperlink" Target="https://ru.wikipedia.org/wiki/%D0%9B%D0%B8%D1%87%D0%BD%D0%BE%D1%81%D1%82%D1%8C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u.wikipedia.org/wiki/%D0%9E%D0%B1%D1%80%D0%B0%D0%B7%D0%BE%D0%B2%D0%B0%D0%BD%D0%B8%D0%B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085184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как средство обучения </a:t>
            </a:r>
            <a:endParaRPr lang="ru-RU" sz="3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0" name="Picture 2" descr="C:\Users\1\Desktop\в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5" b="14891"/>
          <a:stretch/>
        </p:blipFill>
        <p:spPr bwMode="auto">
          <a:xfrm>
            <a:off x="1622261" y="692696"/>
            <a:ext cx="6331525" cy="386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99792" y="5731516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Подготовила:</a:t>
            </a:r>
          </a:p>
          <a:p>
            <a:pPr algn="r"/>
            <a:r>
              <a:rPr lang="ru-RU" dirty="0" err="1" smtClean="0"/>
              <a:t>Мартенс</a:t>
            </a:r>
            <a:r>
              <a:rPr lang="ru-RU" dirty="0" smtClean="0"/>
              <a:t> Т.Н., </a:t>
            </a:r>
            <a:endParaRPr lang="ru-RU" dirty="0"/>
          </a:p>
          <a:p>
            <a:pPr algn="r"/>
            <a:r>
              <a:rPr lang="ru-RU" dirty="0"/>
              <a:t>методист МБУ ДО - ЦДТ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372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58090"/>
              </p:ext>
            </p:extLst>
          </p:nvPr>
        </p:nvGraphicFramePr>
        <p:xfrm>
          <a:off x="1187624" y="980726"/>
          <a:ext cx="7200800" cy="4896545"/>
        </p:xfrm>
        <a:graphic>
          <a:graphicData uri="http://schemas.openxmlformats.org/drawingml/2006/table">
            <a:tbl>
              <a:tblPr firstRow="1" firstCol="1" bandRow="1"/>
              <a:tblGrid>
                <a:gridCol w="507840"/>
                <a:gridCol w="6692960"/>
              </a:tblGrid>
              <a:tr h="979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Функциями процесса обучения являются …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79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воспитательная, прогностическая, проектировочная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79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образовательная, воспитательная, развивающая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79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образовательная, воспитательная, объяснительная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79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развивающая, образовательная, прогностическая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69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840668"/>
              </p:ext>
            </p:extLst>
          </p:nvPr>
        </p:nvGraphicFramePr>
        <p:xfrm>
          <a:off x="1259632" y="908718"/>
          <a:ext cx="7272807" cy="5112569"/>
        </p:xfrm>
        <a:graphic>
          <a:graphicData uri="http://schemas.openxmlformats.org/drawingml/2006/table">
            <a:tbl>
              <a:tblPr firstRow="1" firstCol="1" bandRow="1"/>
              <a:tblGrid>
                <a:gridCol w="512919"/>
                <a:gridCol w="6759888"/>
              </a:tblGrid>
              <a:tr h="17041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 Управление учебно-познавательной деятельностью обучающихся называется…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развитием интереса обучающихся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учением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преподаванием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формированием личности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643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69355"/>
              </p:ext>
            </p:extLst>
          </p:nvPr>
        </p:nvGraphicFramePr>
        <p:xfrm>
          <a:off x="1331640" y="1196754"/>
          <a:ext cx="7344815" cy="4464495"/>
        </p:xfrm>
        <a:graphic>
          <a:graphicData uri="http://schemas.openxmlformats.org/drawingml/2006/table">
            <a:tbl>
              <a:tblPr firstRow="1" firstCol="1" bandRow="1"/>
              <a:tblGrid>
                <a:gridCol w="517998"/>
                <a:gridCol w="6826817"/>
              </a:tblGrid>
              <a:tr h="892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 Принцип наглядности в дидактике означает …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92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использование плакатов, схем, картин в процессе обучения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92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проведение опытов в процессе обучения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92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привлечение органов чувств к восприятию учебного материала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928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просмотр кино- и видеофильмов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5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768757"/>
              </p:ext>
            </p:extLst>
          </p:nvPr>
        </p:nvGraphicFramePr>
        <p:xfrm>
          <a:off x="1331640" y="1196751"/>
          <a:ext cx="7200799" cy="4536504"/>
        </p:xfrm>
        <a:graphic>
          <a:graphicData uri="http://schemas.openxmlformats.org/drawingml/2006/table">
            <a:tbl>
              <a:tblPr firstRow="1" firstCol="1" bandRow="1"/>
              <a:tblGrid>
                <a:gridCol w="504056"/>
                <a:gridCol w="6696743"/>
              </a:tblGrid>
              <a:tr h="1512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 Документ, определяющий содержание образования определенного уровня и направленности, - это…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учебник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программа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рабочий учебный план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авторская программа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855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867096"/>
              </p:ext>
            </p:extLst>
          </p:nvPr>
        </p:nvGraphicFramePr>
        <p:xfrm>
          <a:off x="1187624" y="1268760"/>
          <a:ext cx="7632847" cy="4824535"/>
        </p:xfrm>
        <a:graphic>
          <a:graphicData uri="http://schemas.openxmlformats.org/drawingml/2006/table">
            <a:tbl>
              <a:tblPr firstRow="1" firstCol="1" bandRow="1"/>
              <a:tblGrid>
                <a:gridCol w="538310"/>
                <a:gridCol w="7094537"/>
              </a:tblGrid>
              <a:tr h="964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 Доведенное до автоматизма действие называется …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4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умением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4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навыком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4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знанием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4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поведением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553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226472"/>
              </p:ext>
            </p:extLst>
          </p:nvPr>
        </p:nvGraphicFramePr>
        <p:xfrm>
          <a:off x="1331640" y="1124744"/>
          <a:ext cx="6984775" cy="4752530"/>
        </p:xfrm>
        <a:graphic>
          <a:graphicData uri="http://schemas.openxmlformats.org/drawingml/2006/table">
            <a:tbl>
              <a:tblPr firstRow="1" firstCol="1" bandRow="1"/>
              <a:tblGrid>
                <a:gridCol w="504056"/>
                <a:gridCol w="6480719"/>
              </a:tblGrid>
              <a:tr h="95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 К дидактическим принципам не относится принцип …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5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наглядности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5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гуманности </a:t>
                      </a: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обучения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5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систематичности </a:t>
                      </a: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 последовательности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50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endParaRPr lang="ru-RU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взаимосвязь </a:t>
                      </a: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теории и практики обучения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194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043898"/>
              </p:ext>
            </p:extLst>
          </p:nvPr>
        </p:nvGraphicFramePr>
        <p:xfrm>
          <a:off x="1475656" y="908720"/>
          <a:ext cx="6912767" cy="4896543"/>
        </p:xfrm>
        <a:graphic>
          <a:graphicData uri="http://schemas.openxmlformats.org/drawingml/2006/table">
            <a:tbl>
              <a:tblPr firstRow="1" firstCol="1" bandRow="1"/>
              <a:tblGrid>
                <a:gridCol w="487527"/>
                <a:gridCol w="6425240"/>
              </a:tblGrid>
              <a:tr h="20985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 По количеству обучающихся и по особенностям взаимодействия педагога и обучающихся выделяются формы организации обучения: индивидуальная, групповая и …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9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бригадная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9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фронтальная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9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индивидуально-групповая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95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классно-урочная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729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569047"/>
              </p:ext>
            </p:extLst>
          </p:nvPr>
        </p:nvGraphicFramePr>
        <p:xfrm>
          <a:off x="1259632" y="908720"/>
          <a:ext cx="7344815" cy="4968551"/>
        </p:xfrm>
        <a:graphic>
          <a:graphicData uri="http://schemas.openxmlformats.org/drawingml/2006/table">
            <a:tbl>
              <a:tblPr firstRow="1" firstCol="1" bandRow="1"/>
              <a:tblGrid>
                <a:gridCol w="517997"/>
                <a:gridCol w="6826818"/>
              </a:tblGrid>
              <a:tr h="16561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 Ориентация на направленность личности, её ценностные ориентации, жизненные планы, мотивы деятельности и поведения – основа ___ подхода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8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системного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8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индивидуально-дифференцированного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8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личностно-ориентированного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28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культурологического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4998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esktop\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23176" cy="546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352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136904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0"/>
              </a:spcAft>
            </a:pP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Викторина 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-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вид игры, заключающейся в ответах на не менее десяти устных или письменных вопросов из различных областей знания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объединенных одной темой и нескольких вариантов ответов на выбор.</a:t>
            </a: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Викторины делят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на: </a:t>
            </a: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интеллектуальные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endParaRPr lang="ru-RU" sz="2400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спортивные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endParaRPr lang="ru-RU" sz="2400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творческие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endParaRPr lang="ru-RU" sz="2400" b="1" i="1" dirty="0">
              <a:solidFill>
                <a:schemeClr val="accent2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114300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026" name="Picture 2" descr="C:\Users\1\Desktop\в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780928"/>
            <a:ext cx="49533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922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016" y="116632"/>
            <a:ext cx="5885544" cy="533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Виды 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викторины: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Тематические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(выявляют интересы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обучающихся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Развлекательно-развивающие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(способствуют развитию мышления, гибкости ума, логики)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Лингвистические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(способствуют осмыслению и запоминанию языкового материала)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Межтематические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(включают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межпредметные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связи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 descr="C:\Users\1\Desktop\в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42" y="2706397"/>
            <a:ext cx="3234258" cy="208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в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756" y="4509120"/>
            <a:ext cx="2887960" cy="216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в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8664"/>
            <a:ext cx="2771800" cy="184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683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518457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Место 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проведения </a:t>
            </a:r>
            <a:endParaRPr lang="ru-RU" sz="3600" b="1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 </a:t>
            </a:r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столом, </a:t>
            </a:r>
            <a:endParaRPr lang="ru-RU" sz="3600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</a:t>
            </a:r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сцене, </a:t>
            </a:r>
            <a:endParaRPr lang="ru-RU" sz="3600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открытом воздухе</a:t>
            </a:r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endParaRPr lang="ru-RU" sz="3600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зале.</a:t>
            </a:r>
            <a:endParaRPr lang="ru-RU" sz="36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 descr="C:\Users\1\Desktop\в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0048"/>
            <a:ext cx="3289548" cy="21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в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16" y="3789040"/>
            <a:ext cx="3328120" cy="222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в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446" y="3140968"/>
            <a:ext cx="3809587" cy="230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687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50014"/>
            <a:ext cx="7776864" cy="483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Особенности  викторин: 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Правила должны быть просты;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Викторина должна охватывать всех;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Викторина должна быть интересна для всех;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 Викторина должна быть доступна для всех  предполагаемых участников;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 Задания, содержащиеся в викторине, должны  быть одинаковыми или равными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lang="ru-RU" sz="2400" b="1" dirty="0">
                <a:latin typeface="Calibri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latin typeface="Calibri"/>
                <a:ea typeface="Times New Roman"/>
                <a:cs typeface="Times New Roman"/>
              </a:rPr>
              <a:t>  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содержанию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сложности для всех;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6. Для соревновательных викторин обязательны судья или жюри.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 descr="C:\Users\1\Desktop\в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85184"/>
            <a:ext cx="7925620" cy="150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340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5004048" cy="4927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Как составить викторину?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Шаг 1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Выбрать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тему.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Шаг 2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Определить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цель.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Шаг 3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Решить,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какого вида будет ваша викторина.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Шаг 4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Напишите вопросы.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Шаг 5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Подведите итоги.  </a:t>
            </a:r>
            <a:endParaRPr lang="ru-RU" sz="2400" dirty="0"/>
          </a:p>
        </p:txBody>
      </p:sp>
      <p:pic>
        <p:nvPicPr>
          <p:cNvPr id="5122" name="Picture 2" descr="C:\Users\1\Desktop\в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4308"/>
            <a:ext cx="3347541" cy="251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в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668" y="3717032"/>
            <a:ext cx="3473784" cy="260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662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69898"/>
            <a:ext cx="453650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Награды победителям 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приз должен соответствовать уровню и сложности викторины;</a:t>
            </a:r>
            <a:endParaRPr lang="ru-RU" sz="24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не следует вручать призы всем только за их участие;</a:t>
            </a:r>
            <a:endParaRPr lang="ru-RU" sz="24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приз не обязательно должен быть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материальным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6146" name="Picture 2" descr="C:\Users\1\Desktop\в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77072"/>
            <a:ext cx="3649864" cy="241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в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20"/>
          <a:stretch/>
        </p:blipFill>
        <p:spPr bwMode="auto">
          <a:xfrm>
            <a:off x="5144528" y="1124744"/>
            <a:ext cx="3711440" cy="281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141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59610"/>
              </p:ext>
            </p:extLst>
          </p:nvPr>
        </p:nvGraphicFramePr>
        <p:xfrm>
          <a:off x="1403647" y="1628799"/>
          <a:ext cx="6840761" cy="4864172"/>
        </p:xfrm>
        <a:graphic>
          <a:graphicData uri="http://schemas.openxmlformats.org/drawingml/2006/table">
            <a:tbl>
              <a:tblPr firstRow="1" firstCol="1" bandRow="1"/>
              <a:tblGrid>
                <a:gridCol w="482448"/>
                <a:gridCol w="6358313"/>
              </a:tblGrid>
              <a:tr h="14619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r>
                        <a:rPr lang="ru-RU" sz="2400" b="1" i="0" dirty="0" smtClean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Лицо, ведущее практическую работу по воспитанию, образованию и обучению детей и молодежи и имеющее специальную подготовку в этой области – это………. 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5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технолог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5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менеджер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5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5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методист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Педагогическая викторина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360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23864"/>
              </p:ext>
            </p:extLst>
          </p:nvPr>
        </p:nvGraphicFramePr>
        <p:xfrm>
          <a:off x="755576" y="908722"/>
          <a:ext cx="7071240" cy="5299506"/>
        </p:xfrm>
        <a:graphic>
          <a:graphicData uri="http://schemas.openxmlformats.org/drawingml/2006/table">
            <a:tbl>
              <a:tblPr firstRow="1" firstCol="1" bandRow="1"/>
              <a:tblGrid>
                <a:gridCol w="498703"/>
                <a:gridCol w="6572537"/>
              </a:tblGrid>
              <a:tr h="1611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r>
                        <a:rPr lang="ru-RU" sz="2400" b="1" u="none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Целостный  процесс направленного развития и формирования </a:t>
                      </a:r>
                      <a:r>
                        <a:rPr lang="ru-RU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2" tooltip="Личность"/>
                        </a:rPr>
                        <a:t>личности</a:t>
                      </a:r>
                      <a:r>
                        <a:rPr lang="ru-RU" sz="2400" b="1" u="none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в условиях </a:t>
                      </a:r>
                      <a:r>
                        <a:rPr lang="ru-RU" sz="2400" b="1" u="non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её воспитания</a:t>
                      </a:r>
                      <a:r>
                        <a:rPr lang="ru-RU" sz="2400" b="1" u="none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 </a:t>
                      </a:r>
                      <a:r>
                        <a:rPr lang="ru-RU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3" tooltip="Обучение"/>
                        </a:rPr>
                        <a:t>обучения</a:t>
                      </a:r>
                      <a:r>
                        <a:rPr lang="ru-RU" sz="2400" b="1" u="none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и </a:t>
                      </a:r>
                      <a:r>
                        <a:rPr lang="ru-RU" sz="24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  <a:hlinkClick r:id="rId4" tooltip="Образование"/>
                        </a:rPr>
                        <a:t>образования</a:t>
                      </a:r>
                      <a:r>
                        <a:rPr lang="ru-RU" sz="2400" b="1" u="none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называется</a:t>
                      </a: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…….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05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теорией воспитания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05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педагогикой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05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дидактикой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057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образование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7285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238</TotalTime>
  <Words>345</Words>
  <Application>Microsoft Office PowerPoint</Application>
  <PresentationFormat>Экран (4:3)</PresentationFormat>
  <Paragraphs>153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Педагогическая викторина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ЦДТ</cp:lastModifiedBy>
  <cp:revision>24</cp:revision>
  <dcterms:created xsi:type="dcterms:W3CDTF">2017-10-26T07:57:56Z</dcterms:created>
  <dcterms:modified xsi:type="dcterms:W3CDTF">2017-11-01T10:45:04Z</dcterms:modified>
</cp:coreProperties>
</file>