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80" r:id="rId5"/>
    <p:sldId id="276" r:id="rId6"/>
    <p:sldId id="263" r:id="rId7"/>
    <p:sldId id="275" r:id="rId8"/>
    <p:sldId id="279" r:id="rId9"/>
    <p:sldId id="278" r:id="rId10"/>
    <p:sldId id="265" r:id="rId11"/>
    <p:sldId id="266" r:id="rId12"/>
    <p:sldId id="267" r:id="rId13"/>
    <p:sldId id="274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3" autoAdjust="0"/>
    <p:restoredTop sz="94660"/>
  </p:normalViewPr>
  <p:slideViewPr>
    <p:cSldViewPr>
      <p:cViewPr varScale="1">
        <p:scale>
          <a:sx n="69" d="100"/>
          <a:sy n="69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F3C06-7AF6-4A8D-B3A8-97403A51353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9A423C-E03C-4A00-B303-1F12AF7EC3AA}">
      <dgm:prSet phldrT="[Текст]" custT="1"/>
      <dgm:spPr/>
      <dgm:t>
        <a:bodyPr/>
        <a:lstStyle/>
        <a:p>
          <a:r>
            <a:rPr lang="ru-RU" sz="2000" b="1" dirty="0" smtClean="0"/>
            <a:t>Результаты наблюдения</a:t>
          </a:r>
          <a:endParaRPr lang="ru-RU" sz="2000" dirty="0"/>
        </a:p>
      </dgm:t>
    </dgm:pt>
    <dgm:pt modelId="{0CC78F2E-1B9D-4B0D-A5B9-78E8044418A9}" type="parTrans" cxnId="{08CEC371-B810-43A4-B90A-81B2C2AD8015}">
      <dgm:prSet/>
      <dgm:spPr/>
      <dgm:t>
        <a:bodyPr/>
        <a:lstStyle/>
        <a:p>
          <a:endParaRPr lang="ru-RU"/>
        </a:p>
      </dgm:t>
    </dgm:pt>
    <dgm:pt modelId="{95495046-EB47-4099-9989-A8CCA412940E}" type="sibTrans" cxnId="{08CEC371-B810-43A4-B90A-81B2C2AD8015}">
      <dgm:prSet/>
      <dgm:spPr/>
      <dgm:t>
        <a:bodyPr/>
        <a:lstStyle/>
        <a:p>
          <a:endParaRPr lang="ru-RU"/>
        </a:p>
      </dgm:t>
    </dgm:pt>
    <dgm:pt modelId="{BD8F51C4-EADD-488B-91D4-4EC4C4BE3C59}">
      <dgm:prSet custT="1"/>
      <dgm:spPr/>
      <dgm:t>
        <a:bodyPr/>
        <a:lstStyle/>
        <a:p>
          <a:r>
            <a:rPr lang="ru-RU" sz="2000" b="1" dirty="0" smtClean="0"/>
            <a:t>Педагогическая диагностика </a:t>
          </a:r>
          <a:r>
            <a:rPr lang="ru-RU" sz="1600" b="1" dirty="0" smtClean="0"/>
            <a:t>осуществляется в привычной для обучающегося обстановке.</a:t>
          </a:r>
        </a:p>
      </dgm:t>
    </dgm:pt>
    <dgm:pt modelId="{AF1F03CB-C01A-42D9-94FF-E08F42D0523D}" type="parTrans" cxnId="{4E64F6EB-7C4E-4FD8-95F4-EABFF4145049}">
      <dgm:prSet/>
      <dgm:spPr/>
      <dgm:t>
        <a:bodyPr/>
        <a:lstStyle/>
        <a:p>
          <a:endParaRPr lang="ru-RU"/>
        </a:p>
      </dgm:t>
    </dgm:pt>
    <dgm:pt modelId="{5507E828-A964-48B7-8AEA-FBECD6A67644}" type="sibTrans" cxnId="{4E64F6EB-7C4E-4FD8-95F4-EABFF4145049}">
      <dgm:prSet/>
      <dgm:spPr/>
      <dgm:t>
        <a:bodyPr/>
        <a:lstStyle/>
        <a:p>
          <a:endParaRPr lang="ru-RU"/>
        </a:p>
      </dgm:t>
    </dgm:pt>
    <dgm:pt modelId="{B544B8D1-1143-4154-A747-FF7FF424D79E}">
      <dgm:prSet custT="1"/>
      <dgm:spPr/>
      <dgm:t>
        <a:bodyPr/>
        <a:lstStyle/>
        <a:p>
          <a:r>
            <a:rPr lang="ru-RU" sz="2000" b="1" dirty="0" smtClean="0"/>
            <a:t>При проведении наблюдений происходит</a:t>
          </a:r>
          <a:endParaRPr lang="ru-RU" sz="1600" dirty="0"/>
        </a:p>
      </dgm:t>
    </dgm:pt>
    <dgm:pt modelId="{8F57E6EC-B34C-4747-A9C9-8BFEBCB14203}" type="parTrans" cxnId="{AB8837F0-61AE-4D0B-8B37-517615BC57EC}">
      <dgm:prSet/>
      <dgm:spPr/>
      <dgm:t>
        <a:bodyPr/>
        <a:lstStyle/>
        <a:p>
          <a:endParaRPr lang="ru-RU"/>
        </a:p>
      </dgm:t>
    </dgm:pt>
    <dgm:pt modelId="{D870DF16-6FC5-473F-91CE-91BB8154BF3A}" type="sibTrans" cxnId="{AB8837F0-61AE-4D0B-8B37-517615BC57EC}">
      <dgm:prSet/>
      <dgm:spPr/>
      <dgm:t>
        <a:bodyPr/>
        <a:lstStyle/>
        <a:p>
          <a:endParaRPr lang="ru-RU"/>
        </a:p>
      </dgm:t>
    </dgm:pt>
    <dgm:pt modelId="{958F561B-FAF3-49EB-AFB0-B929941FC571}">
      <dgm:prSet phldrT="[Текст]"/>
      <dgm:spPr>
        <a:noFill/>
        <a:ln>
          <a:noFill/>
        </a:ln>
      </dgm:spPr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1772A680-DC92-436C-B28B-13E09B819504}" type="sibTrans" cxnId="{F780D87F-E92A-4F5B-8E14-4BA1294B1C9B}">
      <dgm:prSet/>
      <dgm:spPr/>
      <dgm:t>
        <a:bodyPr/>
        <a:lstStyle/>
        <a:p>
          <a:endParaRPr lang="ru-RU"/>
        </a:p>
      </dgm:t>
    </dgm:pt>
    <dgm:pt modelId="{B354D17D-EEBF-4760-B0ED-14F28271DF75}" type="parTrans" cxnId="{F780D87F-E92A-4F5B-8E14-4BA1294B1C9B}">
      <dgm:prSet/>
      <dgm:spPr/>
      <dgm:t>
        <a:bodyPr/>
        <a:lstStyle/>
        <a:p>
          <a:endParaRPr lang="ru-RU"/>
        </a:p>
      </dgm:t>
    </dgm:pt>
    <dgm:pt modelId="{72C482B7-1521-4405-9FB2-7FA73A3BC18B}">
      <dgm:prSet phldrT="[Текст]" custT="1"/>
      <dgm:spPr/>
      <dgm:t>
        <a:bodyPr/>
        <a:lstStyle/>
        <a:p>
          <a:r>
            <a:rPr lang="ru-RU" sz="1600" b="1" dirty="0" smtClean="0"/>
            <a:t> не должны получать эмоциональную или этическую оценку педагога.</a:t>
          </a:r>
          <a:endParaRPr lang="ru-RU" sz="1600" dirty="0"/>
        </a:p>
      </dgm:t>
    </dgm:pt>
    <dgm:pt modelId="{73193CB4-35DE-465D-9976-E14FFAB4B39C}" type="parTrans" cxnId="{7B8C3139-C42E-4438-8C69-F845D94473C0}">
      <dgm:prSet/>
      <dgm:spPr/>
      <dgm:t>
        <a:bodyPr/>
        <a:lstStyle/>
        <a:p>
          <a:endParaRPr lang="ru-RU"/>
        </a:p>
      </dgm:t>
    </dgm:pt>
    <dgm:pt modelId="{631F4BEE-7C99-4A55-8980-5C7387C37DA5}" type="sibTrans" cxnId="{7B8C3139-C42E-4438-8C69-F845D94473C0}">
      <dgm:prSet/>
      <dgm:spPr/>
      <dgm:t>
        <a:bodyPr/>
        <a:lstStyle/>
        <a:p>
          <a:endParaRPr lang="ru-RU"/>
        </a:p>
      </dgm:t>
    </dgm:pt>
    <dgm:pt modelId="{3289CF2A-359D-4E1A-929A-AA730A692BAE}">
      <dgm:prSet phldrT="[Текст]" custT="1"/>
      <dgm:spPr/>
      <dgm:t>
        <a:bodyPr/>
        <a:lstStyle/>
        <a:p>
          <a:r>
            <a:rPr lang="ru-RU" sz="1600" b="1" dirty="0" smtClean="0"/>
            <a:t> Это конфиденциальная информация, используемая педагогом только для помощи  обучающимися при организации образовательного процесса. </a:t>
          </a:r>
          <a:endParaRPr lang="ru-RU" sz="1600" dirty="0"/>
        </a:p>
      </dgm:t>
    </dgm:pt>
    <dgm:pt modelId="{AB38D96F-6E17-493D-8671-6316D4B3419E}" type="parTrans" cxnId="{A5DCB2DF-C7BD-4385-A249-B4871E62973A}">
      <dgm:prSet/>
      <dgm:spPr/>
      <dgm:t>
        <a:bodyPr/>
        <a:lstStyle/>
        <a:p>
          <a:endParaRPr lang="ru-RU"/>
        </a:p>
      </dgm:t>
    </dgm:pt>
    <dgm:pt modelId="{AAC88ED4-2070-4838-A6A0-644E6C9EB812}" type="sibTrans" cxnId="{A5DCB2DF-C7BD-4385-A249-B4871E62973A}">
      <dgm:prSet/>
      <dgm:spPr/>
      <dgm:t>
        <a:bodyPr/>
        <a:lstStyle/>
        <a:p>
          <a:endParaRPr lang="ru-RU"/>
        </a:p>
      </dgm:t>
    </dgm:pt>
    <dgm:pt modelId="{0795ADDD-5493-4CFD-BFDC-FA9744673953}">
      <dgm:prSet custT="1"/>
      <dgm:spPr/>
      <dgm:t>
        <a:bodyPr/>
        <a:lstStyle/>
        <a:p>
          <a:endParaRPr lang="ru-RU" sz="1600" dirty="0"/>
        </a:p>
      </dgm:t>
    </dgm:pt>
    <dgm:pt modelId="{DEC94288-D02C-4136-9E4C-387F716721E7}" type="parTrans" cxnId="{08880493-DCCC-44B0-8990-EED0675DB595}">
      <dgm:prSet/>
      <dgm:spPr/>
      <dgm:t>
        <a:bodyPr/>
        <a:lstStyle/>
        <a:p>
          <a:endParaRPr lang="ru-RU"/>
        </a:p>
      </dgm:t>
    </dgm:pt>
    <dgm:pt modelId="{8A1E9FE1-B943-4AFC-B65B-527F2A2CC199}" type="sibTrans" cxnId="{08880493-DCCC-44B0-8990-EED0675DB595}">
      <dgm:prSet/>
      <dgm:spPr/>
      <dgm:t>
        <a:bodyPr/>
        <a:lstStyle/>
        <a:p>
          <a:endParaRPr lang="ru-RU"/>
        </a:p>
      </dgm:t>
    </dgm:pt>
    <dgm:pt modelId="{3C471BE8-94C7-49CF-8B04-F0747DBFA833}">
      <dgm:prSet custT="1"/>
      <dgm:spPr/>
      <dgm:t>
        <a:bodyPr/>
        <a:lstStyle/>
        <a:p>
          <a:r>
            <a:rPr lang="ru-RU" sz="1600" b="1" dirty="0" smtClean="0"/>
            <a:t>процесс сравнения проявлений конкретного обучающегося и идеальной нормы развития. </a:t>
          </a:r>
          <a:endParaRPr lang="ru-RU" sz="1600" dirty="0"/>
        </a:p>
      </dgm:t>
    </dgm:pt>
    <dgm:pt modelId="{E5C4C0F0-61A4-41E3-B747-D13360ABA59D}" type="parTrans" cxnId="{69DE5698-C68B-47D9-BB0A-BC2C1728B0C0}">
      <dgm:prSet/>
      <dgm:spPr/>
      <dgm:t>
        <a:bodyPr/>
        <a:lstStyle/>
        <a:p>
          <a:endParaRPr lang="ru-RU"/>
        </a:p>
      </dgm:t>
    </dgm:pt>
    <dgm:pt modelId="{A3D9982C-9729-4894-951D-71A84F8E6B79}" type="sibTrans" cxnId="{69DE5698-C68B-47D9-BB0A-BC2C1728B0C0}">
      <dgm:prSet/>
      <dgm:spPr/>
      <dgm:t>
        <a:bodyPr/>
        <a:lstStyle/>
        <a:p>
          <a:endParaRPr lang="ru-RU"/>
        </a:p>
      </dgm:t>
    </dgm:pt>
    <dgm:pt modelId="{3E4EF772-0CAC-4CF3-9CB9-3D58D6B4A59C}">
      <dgm:prSet phldrT="[Текст]"/>
      <dgm:spPr>
        <a:noFill/>
        <a:ln>
          <a:noFill/>
        </a:ln>
      </dgm:spPr>
      <dgm:t>
        <a:bodyPr/>
        <a:lstStyle/>
        <a:p>
          <a:endParaRPr lang="ru-RU" dirty="0"/>
        </a:p>
      </dgm:t>
    </dgm:pt>
    <dgm:pt modelId="{65E6B9D8-DFE1-4A73-8560-89F61D44A81C}" type="sibTrans" cxnId="{3A2FF5B1-CD93-4BE9-84E6-46541296356C}">
      <dgm:prSet/>
      <dgm:spPr/>
      <dgm:t>
        <a:bodyPr/>
        <a:lstStyle/>
        <a:p>
          <a:endParaRPr lang="ru-RU"/>
        </a:p>
      </dgm:t>
    </dgm:pt>
    <dgm:pt modelId="{088625AA-3D0D-46BD-B8B8-15AA977E59C3}" type="parTrans" cxnId="{3A2FF5B1-CD93-4BE9-84E6-46541296356C}">
      <dgm:prSet/>
      <dgm:spPr/>
      <dgm:t>
        <a:bodyPr/>
        <a:lstStyle/>
        <a:p>
          <a:endParaRPr lang="ru-RU"/>
        </a:p>
      </dgm:t>
    </dgm:pt>
    <dgm:pt modelId="{87180360-0279-483E-88B1-8DBEB13287D6}">
      <dgm:prSet phldrT="[Текст]"/>
      <dgm:spPr>
        <a:noFill/>
        <a:ln>
          <a:noFill/>
        </a:ln>
      </dgm:spPr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2C088F66-8659-4CC6-B8A8-AA1DAC3B8E14}" type="sibTrans" cxnId="{D00702E6-69D2-4838-B368-B5282A1ABF8E}">
      <dgm:prSet/>
      <dgm:spPr/>
      <dgm:t>
        <a:bodyPr/>
        <a:lstStyle/>
        <a:p>
          <a:endParaRPr lang="ru-RU"/>
        </a:p>
      </dgm:t>
    </dgm:pt>
    <dgm:pt modelId="{A1EA930B-1F1B-494E-ACE8-9CD2C26077BB}" type="parTrans" cxnId="{D00702E6-69D2-4838-B368-B5282A1ABF8E}">
      <dgm:prSet/>
      <dgm:spPr/>
      <dgm:t>
        <a:bodyPr/>
        <a:lstStyle/>
        <a:p>
          <a:endParaRPr lang="ru-RU"/>
        </a:p>
      </dgm:t>
    </dgm:pt>
    <dgm:pt modelId="{E19AB085-4EC1-4D0C-9A38-ACD0D37316DD}" type="pres">
      <dgm:prSet presAssocID="{A7AF3C06-7AF6-4A8D-B3A8-97403A51353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50C696-2456-47E0-99A3-CB4AE6588484}" type="pres">
      <dgm:prSet presAssocID="{3E4EF772-0CAC-4CF3-9CB9-3D58D6B4A59C}" presName="composite" presStyleCnt="0"/>
      <dgm:spPr/>
    </dgm:pt>
    <dgm:pt modelId="{97708DA4-354D-44D3-8896-B91F898C7D45}" type="pres">
      <dgm:prSet presAssocID="{3E4EF772-0CAC-4CF3-9CB9-3D58D6B4A59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8078FE-0FAA-4819-A9BD-658525054FF8}" type="pres">
      <dgm:prSet presAssocID="{3E4EF772-0CAC-4CF3-9CB9-3D58D6B4A59C}" presName="descendantText" presStyleLbl="alignAcc1" presStyleIdx="0" presStyleCnt="3" custScaleY="169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19BF53-4B37-4523-A7DD-3098E5D42385}" type="pres">
      <dgm:prSet presAssocID="{65E6B9D8-DFE1-4A73-8560-89F61D44A81C}" presName="sp" presStyleCnt="0"/>
      <dgm:spPr/>
    </dgm:pt>
    <dgm:pt modelId="{FCB6FD83-ED29-4612-A67D-86FF4163750A}" type="pres">
      <dgm:prSet presAssocID="{958F561B-FAF3-49EB-AFB0-B929941FC571}" presName="composite" presStyleCnt="0"/>
      <dgm:spPr/>
    </dgm:pt>
    <dgm:pt modelId="{99BD8CE0-07C3-412F-B96C-6F2B35BC0692}" type="pres">
      <dgm:prSet presAssocID="{958F561B-FAF3-49EB-AFB0-B929941FC57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444AAA-8FCF-4E36-8674-00A25CE26155}" type="pres">
      <dgm:prSet presAssocID="{958F561B-FAF3-49EB-AFB0-B929941FC57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C4F990-063E-40B0-AA1A-64F879B2D37D}" type="pres">
      <dgm:prSet presAssocID="{1772A680-DC92-436C-B28B-13E09B819504}" presName="sp" presStyleCnt="0"/>
      <dgm:spPr/>
    </dgm:pt>
    <dgm:pt modelId="{D9494C33-2412-446C-BF31-1B670A4FDD01}" type="pres">
      <dgm:prSet presAssocID="{87180360-0279-483E-88B1-8DBEB13287D6}" presName="composite" presStyleCnt="0"/>
      <dgm:spPr/>
    </dgm:pt>
    <dgm:pt modelId="{6C4C8214-13C1-434C-90FD-F5E1C71F674D}" type="pres">
      <dgm:prSet presAssocID="{87180360-0279-483E-88B1-8DBEB13287D6}" presName="parentText" presStyleLbl="alignNode1" presStyleIdx="2" presStyleCnt="3" custLinFactNeighborX="-4653" custLinFactNeighborY="796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526EF5-7EE6-432F-97DD-BF5C91FF80A1}" type="pres">
      <dgm:prSet presAssocID="{87180360-0279-483E-88B1-8DBEB13287D6}" presName="descendantText" presStyleLbl="alignAcc1" presStyleIdx="2" presStyleCnt="3" custScaleY="161500" custLinFactNeighborX="2705" custLinFactNeighborY="-44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2CE5BA-4D48-421B-B637-6250E0E453D0}" type="presOf" srcId="{0795ADDD-5493-4CFD-BFDC-FA9744673953}" destId="{07526EF5-7EE6-432F-97DD-BF5C91FF80A1}" srcOrd="0" destOrd="2" presId="urn:microsoft.com/office/officeart/2005/8/layout/chevron2"/>
    <dgm:cxn modelId="{B8A674D1-4C64-463F-84C1-82EA4EBC991B}" type="presOf" srcId="{BD8F51C4-EADD-488B-91D4-4EC4C4BE3C59}" destId="{16444AAA-8FCF-4E36-8674-00A25CE26155}" srcOrd="0" destOrd="0" presId="urn:microsoft.com/office/officeart/2005/8/layout/chevron2"/>
    <dgm:cxn modelId="{05A6EE21-C1CB-4A80-82E2-615D1C3A8C37}" type="presOf" srcId="{B544B8D1-1143-4154-A747-FF7FF424D79E}" destId="{07526EF5-7EE6-432F-97DD-BF5C91FF80A1}" srcOrd="0" destOrd="0" presId="urn:microsoft.com/office/officeart/2005/8/layout/chevron2"/>
    <dgm:cxn modelId="{69DE5698-C68B-47D9-BB0A-BC2C1728B0C0}" srcId="{87180360-0279-483E-88B1-8DBEB13287D6}" destId="{3C471BE8-94C7-49CF-8B04-F0747DBFA833}" srcOrd="1" destOrd="0" parTransId="{E5C4C0F0-61A4-41E3-B747-D13360ABA59D}" sibTransId="{A3D9982C-9729-4894-951D-71A84F8E6B79}"/>
    <dgm:cxn modelId="{B868339D-C66F-4887-9E18-B289CC4D223B}" type="presOf" srcId="{3C471BE8-94C7-49CF-8B04-F0747DBFA833}" destId="{07526EF5-7EE6-432F-97DD-BF5C91FF80A1}" srcOrd="0" destOrd="1" presId="urn:microsoft.com/office/officeart/2005/8/layout/chevron2"/>
    <dgm:cxn modelId="{157EA595-C1BB-4DD5-9F7A-2FEEE820A1A5}" type="presOf" srcId="{3289CF2A-359D-4E1A-929A-AA730A692BAE}" destId="{878078FE-0FAA-4819-A9BD-658525054FF8}" srcOrd="0" destOrd="2" presId="urn:microsoft.com/office/officeart/2005/8/layout/chevron2"/>
    <dgm:cxn modelId="{4E64F6EB-7C4E-4FD8-95F4-EABFF4145049}" srcId="{958F561B-FAF3-49EB-AFB0-B929941FC571}" destId="{BD8F51C4-EADD-488B-91D4-4EC4C4BE3C59}" srcOrd="0" destOrd="0" parTransId="{AF1F03CB-C01A-42D9-94FF-E08F42D0523D}" sibTransId="{5507E828-A964-48B7-8AEA-FBECD6A67644}"/>
    <dgm:cxn modelId="{1B609482-4F40-4085-9809-85DA61E53A01}" type="presOf" srcId="{87180360-0279-483E-88B1-8DBEB13287D6}" destId="{6C4C8214-13C1-434C-90FD-F5E1C71F674D}" srcOrd="0" destOrd="0" presId="urn:microsoft.com/office/officeart/2005/8/layout/chevron2"/>
    <dgm:cxn modelId="{A5DCB2DF-C7BD-4385-A249-B4871E62973A}" srcId="{3E4EF772-0CAC-4CF3-9CB9-3D58D6B4A59C}" destId="{3289CF2A-359D-4E1A-929A-AA730A692BAE}" srcOrd="2" destOrd="0" parTransId="{AB38D96F-6E17-493D-8671-6316D4B3419E}" sibTransId="{AAC88ED4-2070-4838-A6A0-644E6C9EB812}"/>
    <dgm:cxn modelId="{58006E2A-5023-45BE-BE93-EF48C8D7BC87}" type="presOf" srcId="{3E4EF772-0CAC-4CF3-9CB9-3D58D6B4A59C}" destId="{97708DA4-354D-44D3-8896-B91F898C7D45}" srcOrd="0" destOrd="0" presId="urn:microsoft.com/office/officeart/2005/8/layout/chevron2"/>
    <dgm:cxn modelId="{E1618109-2B10-4C2D-A4A1-D87C428790DD}" type="presOf" srcId="{189A423C-E03C-4A00-B303-1F12AF7EC3AA}" destId="{878078FE-0FAA-4819-A9BD-658525054FF8}" srcOrd="0" destOrd="0" presId="urn:microsoft.com/office/officeart/2005/8/layout/chevron2"/>
    <dgm:cxn modelId="{D00702E6-69D2-4838-B368-B5282A1ABF8E}" srcId="{A7AF3C06-7AF6-4A8D-B3A8-97403A513534}" destId="{87180360-0279-483E-88B1-8DBEB13287D6}" srcOrd="2" destOrd="0" parTransId="{A1EA930B-1F1B-494E-ACE8-9CD2C26077BB}" sibTransId="{2C088F66-8659-4CC6-B8A8-AA1DAC3B8E14}"/>
    <dgm:cxn modelId="{D4A003F9-1899-4C97-BA38-34022DEBE4ED}" type="presOf" srcId="{958F561B-FAF3-49EB-AFB0-B929941FC571}" destId="{99BD8CE0-07C3-412F-B96C-6F2B35BC0692}" srcOrd="0" destOrd="0" presId="urn:microsoft.com/office/officeart/2005/8/layout/chevron2"/>
    <dgm:cxn modelId="{5CAD9D81-1BBF-4A29-A33D-4D33FA2F36CC}" type="presOf" srcId="{A7AF3C06-7AF6-4A8D-B3A8-97403A513534}" destId="{E19AB085-4EC1-4D0C-9A38-ACD0D37316DD}" srcOrd="0" destOrd="0" presId="urn:microsoft.com/office/officeart/2005/8/layout/chevron2"/>
    <dgm:cxn modelId="{3A2FF5B1-CD93-4BE9-84E6-46541296356C}" srcId="{A7AF3C06-7AF6-4A8D-B3A8-97403A513534}" destId="{3E4EF772-0CAC-4CF3-9CB9-3D58D6B4A59C}" srcOrd="0" destOrd="0" parTransId="{088625AA-3D0D-46BD-B8B8-15AA977E59C3}" sibTransId="{65E6B9D8-DFE1-4A73-8560-89F61D44A81C}"/>
    <dgm:cxn modelId="{52ACFB4D-F884-431C-83FF-649E3BF5354C}" type="presOf" srcId="{72C482B7-1521-4405-9FB2-7FA73A3BC18B}" destId="{878078FE-0FAA-4819-A9BD-658525054FF8}" srcOrd="0" destOrd="1" presId="urn:microsoft.com/office/officeart/2005/8/layout/chevron2"/>
    <dgm:cxn modelId="{08CEC371-B810-43A4-B90A-81B2C2AD8015}" srcId="{3E4EF772-0CAC-4CF3-9CB9-3D58D6B4A59C}" destId="{189A423C-E03C-4A00-B303-1F12AF7EC3AA}" srcOrd="0" destOrd="0" parTransId="{0CC78F2E-1B9D-4B0D-A5B9-78E8044418A9}" sibTransId="{95495046-EB47-4099-9989-A8CCA412940E}"/>
    <dgm:cxn modelId="{7B8C3139-C42E-4438-8C69-F845D94473C0}" srcId="{3E4EF772-0CAC-4CF3-9CB9-3D58D6B4A59C}" destId="{72C482B7-1521-4405-9FB2-7FA73A3BC18B}" srcOrd="1" destOrd="0" parTransId="{73193CB4-35DE-465D-9976-E14FFAB4B39C}" sibTransId="{631F4BEE-7C99-4A55-8980-5C7387C37DA5}"/>
    <dgm:cxn modelId="{08880493-DCCC-44B0-8990-EED0675DB595}" srcId="{87180360-0279-483E-88B1-8DBEB13287D6}" destId="{0795ADDD-5493-4CFD-BFDC-FA9744673953}" srcOrd="2" destOrd="0" parTransId="{DEC94288-D02C-4136-9E4C-387F716721E7}" sibTransId="{8A1E9FE1-B943-4AFC-B65B-527F2A2CC199}"/>
    <dgm:cxn modelId="{F780D87F-E92A-4F5B-8E14-4BA1294B1C9B}" srcId="{A7AF3C06-7AF6-4A8D-B3A8-97403A513534}" destId="{958F561B-FAF3-49EB-AFB0-B929941FC571}" srcOrd="1" destOrd="0" parTransId="{B354D17D-EEBF-4760-B0ED-14F28271DF75}" sibTransId="{1772A680-DC92-436C-B28B-13E09B819504}"/>
    <dgm:cxn modelId="{AB8837F0-61AE-4D0B-8B37-517615BC57EC}" srcId="{87180360-0279-483E-88B1-8DBEB13287D6}" destId="{B544B8D1-1143-4154-A747-FF7FF424D79E}" srcOrd="0" destOrd="0" parTransId="{8F57E6EC-B34C-4747-A9C9-8BFEBCB14203}" sibTransId="{D870DF16-6FC5-473F-91CE-91BB8154BF3A}"/>
    <dgm:cxn modelId="{FCE05911-C155-4B17-B97F-A06C94A9D3C1}" type="presParOf" srcId="{E19AB085-4EC1-4D0C-9A38-ACD0D37316DD}" destId="{8850C696-2456-47E0-99A3-CB4AE6588484}" srcOrd="0" destOrd="0" presId="urn:microsoft.com/office/officeart/2005/8/layout/chevron2"/>
    <dgm:cxn modelId="{443D9383-F996-42C3-9015-DB0AAC40727E}" type="presParOf" srcId="{8850C696-2456-47E0-99A3-CB4AE6588484}" destId="{97708DA4-354D-44D3-8896-B91F898C7D45}" srcOrd="0" destOrd="0" presId="urn:microsoft.com/office/officeart/2005/8/layout/chevron2"/>
    <dgm:cxn modelId="{6E5C81CE-FEA0-4E22-8FA5-E7E0E7446B1E}" type="presParOf" srcId="{8850C696-2456-47E0-99A3-CB4AE6588484}" destId="{878078FE-0FAA-4819-A9BD-658525054FF8}" srcOrd="1" destOrd="0" presId="urn:microsoft.com/office/officeart/2005/8/layout/chevron2"/>
    <dgm:cxn modelId="{B740BDF6-4F6E-43E1-AF36-2A81A0111A89}" type="presParOf" srcId="{E19AB085-4EC1-4D0C-9A38-ACD0D37316DD}" destId="{3419BF53-4B37-4523-A7DD-3098E5D42385}" srcOrd="1" destOrd="0" presId="urn:microsoft.com/office/officeart/2005/8/layout/chevron2"/>
    <dgm:cxn modelId="{067650A4-AE77-4B15-803E-1EDB6CED0A68}" type="presParOf" srcId="{E19AB085-4EC1-4D0C-9A38-ACD0D37316DD}" destId="{FCB6FD83-ED29-4612-A67D-86FF4163750A}" srcOrd="2" destOrd="0" presId="urn:microsoft.com/office/officeart/2005/8/layout/chevron2"/>
    <dgm:cxn modelId="{9E17621E-62CA-4950-9D42-E1AC73782B4D}" type="presParOf" srcId="{FCB6FD83-ED29-4612-A67D-86FF4163750A}" destId="{99BD8CE0-07C3-412F-B96C-6F2B35BC0692}" srcOrd="0" destOrd="0" presId="urn:microsoft.com/office/officeart/2005/8/layout/chevron2"/>
    <dgm:cxn modelId="{688F338E-FD8E-4C03-A97B-F28D045C600D}" type="presParOf" srcId="{FCB6FD83-ED29-4612-A67D-86FF4163750A}" destId="{16444AAA-8FCF-4E36-8674-00A25CE26155}" srcOrd="1" destOrd="0" presId="urn:microsoft.com/office/officeart/2005/8/layout/chevron2"/>
    <dgm:cxn modelId="{F1C4359B-E0E4-45A5-82C8-2D1FE4A021A3}" type="presParOf" srcId="{E19AB085-4EC1-4D0C-9A38-ACD0D37316DD}" destId="{06C4F990-063E-40B0-AA1A-64F879B2D37D}" srcOrd="3" destOrd="0" presId="urn:microsoft.com/office/officeart/2005/8/layout/chevron2"/>
    <dgm:cxn modelId="{D89FCBD2-BCCD-4D6B-A6DE-BC4B84DD3072}" type="presParOf" srcId="{E19AB085-4EC1-4D0C-9A38-ACD0D37316DD}" destId="{D9494C33-2412-446C-BF31-1B670A4FDD01}" srcOrd="4" destOrd="0" presId="urn:microsoft.com/office/officeart/2005/8/layout/chevron2"/>
    <dgm:cxn modelId="{034AE82E-529A-4D26-BCB2-760B99CEAAF6}" type="presParOf" srcId="{D9494C33-2412-446C-BF31-1B670A4FDD01}" destId="{6C4C8214-13C1-434C-90FD-F5E1C71F674D}" srcOrd="0" destOrd="0" presId="urn:microsoft.com/office/officeart/2005/8/layout/chevron2"/>
    <dgm:cxn modelId="{DF92E97E-A47A-45AC-816A-7675F6FB5DC9}" type="presParOf" srcId="{D9494C33-2412-446C-BF31-1B670A4FDD01}" destId="{07526EF5-7EE6-432F-97DD-BF5C91FF80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79AA-3F8A-43B7-9123-EA864F40DF86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0CCE8-AA3A-43E4-BE0B-317FF9A630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896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0CCE8-AA3A-43E4-BE0B-317FF9A63039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0CCE8-AA3A-43E4-BE0B-317FF9A63039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84F09-6FCB-4E2E-82D5-9C8DB7F53D44}" type="datetimeFigureOut">
              <a:rPr lang="ru-RU" smtClean="0"/>
              <a:pPr/>
              <a:t>01.11.2017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B0F51-358E-40C4-BCA1-A4794C3001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«Наблюдение – как метод проведения образовательного мониторинга в дополнительном образовании детей.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858000"/>
            <a:ext cx="5432648" cy="387424"/>
          </a:xfrm>
        </p:spPr>
        <p:txBody>
          <a:bodyPr>
            <a:normAutofit fontScale="85000" lnSpcReduction="20000"/>
          </a:bodyPr>
          <a:lstStyle/>
          <a:p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9952" y="4653136"/>
            <a:ext cx="4824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/>
              <a:t>Подготовила:</a:t>
            </a:r>
          </a:p>
          <a:p>
            <a:pPr algn="r"/>
            <a:r>
              <a:rPr lang="ru-RU" sz="2000" dirty="0" err="1" smtClean="0"/>
              <a:t>Татренкова</a:t>
            </a:r>
            <a:r>
              <a:rPr lang="ru-RU" sz="2000" dirty="0" smtClean="0"/>
              <a:t> Г.Е.,</a:t>
            </a:r>
          </a:p>
          <a:p>
            <a:pPr algn="r"/>
            <a:r>
              <a:rPr lang="ru-RU" sz="2000" dirty="0" smtClean="0"/>
              <a:t>методист МБУ ДО - ЦДТ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6</a:t>
            </a:r>
            <a:r>
              <a:rPr lang="ru-RU" sz="3600" b="1" dirty="0" smtClean="0">
                <a:solidFill>
                  <a:srgbClr val="FF0000"/>
                </a:solidFill>
              </a:rPr>
              <a:t>. Преимущества метода наблюдения.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sz="2300" b="1" dirty="0" smtClean="0"/>
              <a:t>Наблюдение</a:t>
            </a:r>
            <a:r>
              <a:rPr lang="ru-RU" sz="2300" dirty="0" smtClean="0"/>
              <a:t> позволяет непосредственно охватить и зафиксировать конкретную картину проявлений развития, предоставляет много живых, интересных фактов, отражающих особенности и качества  конкретного обучающегося.</a:t>
            </a:r>
          </a:p>
          <a:p>
            <a:r>
              <a:rPr lang="ru-RU" sz="2300" b="1" dirty="0" smtClean="0"/>
              <a:t>Наблюдение</a:t>
            </a:r>
            <a:r>
              <a:rPr lang="ru-RU" sz="2300" dirty="0" smtClean="0"/>
              <a:t> позволяет одновременно охватить поведение нескольких обучающихся по отношению друг к другу или к определённым задачам, предметам и т. д..</a:t>
            </a:r>
          </a:p>
          <a:p>
            <a:r>
              <a:rPr lang="ru-RU" sz="2300" b="1" dirty="0" smtClean="0"/>
              <a:t>Наблюдение</a:t>
            </a:r>
            <a:r>
              <a:rPr lang="ru-RU" sz="2300" dirty="0" smtClean="0"/>
              <a:t> позволяет произвести исследование независимо от готовности наблюдаемых субьектов.</a:t>
            </a:r>
          </a:p>
          <a:p>
            <a:r>
              <a:rPr lang="ru-RU" sz="2300" b="1" dirty="0" smtClean="0"/>
              <a:t>Оперативность</a:t>
            </a:r>
            <a:r>
              <a:rPr lang="ru-RU" sz="2300" dirty="0" smtClean="0"/>
              <a:t> получения информации.</a:t>
            </a:r>
          </a:p>
          <a:p>
            <a:r>
              <a:rPr lang="ru-RU" sz="2300" b="1" dirty="0" smtClean="0"/>
              <a:t>Относительная</a:t>
            </a:r>
            <a:r>
              <a:rPr lang="ru-RU" sz="2300" dirty="0" smtClean="0"/>
              <a:t> дешевизна метода.</a:t>
            </a: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7</a:t>
            </a:r>
            <a:r>
              <a:rPr lang="ru-RU" sz="4000" b="1" dirty="0" smtClean="0">
                <a:solidFill>
                  <a:srgbClr val="FF0000"/>
                </a:solidFill>
              </a:rPr>
              <a:t>. Недостатки метода наблюдения.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3340968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000" b="1" dirty="0" smtClean="0"/>
              <a:t>На результаты наблюдений могут повлиять:</a:t>
            </a:r>
          </a:p>
          <a:p>
            <a:pPr>
              <a:buNone/>
            </a:pPr>
            <a:endParaRPr lang="ru-RU" sz="4000" b="1" dirty="0" smtClean="0"/>
          </a:p>
          <a:p>
            <a:r>
              <a:rPr lang="ru-RU" sz="4000" b="1" dirty="0" smtClean="0"/>
              <a:t>настроение наблюдателя;</a:t>
            </a:r>
          </a:p>
          <a:p>
            <a:r>
              <a:rPr lang="ru-RU" sz="4000" b="1" dirty="0" smtClean="0"/>
              <a:t>его предубеждение ( искажение восприятия тем больше, чем сильнее наблюдатель стремится подтвердить свою гипотезу);</a:t>
            </a:r>
          </a:p>
          <a:p>
            <a:r>
              <a:rPr lang="ru-RU" sz="4000" b="1" dirty="0" smtClean="0"/>
              <a:t>его усталость (в результате чего наблюдатель перестаёт замечать важные изменения, делает ошибки при записях );</a:t>
            </a:r>
          </a:p>
          <a:p>
            <a:r>
              <a:rPr lang="ru-RU" sz="4000" b="1" dirty="0" err="1" smtClean="0"/>
              <a:t>адаптированность</a:t>
            </a:r>
            <a:r>
              <a:rPr lang="ru-RU" sz="4000" b="1" dirty="0" smtClean="0"/>
              <a:t> наблюдателя к происходящему. </a:t>
            </a:r>
          </a:p>
          <a:p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8</a:t>
            </a:r>
            <a:r>
              <a:rPr lang="ru-RU" sz="3600" b="1" dirty="0" smtClean="0">
                <a:solidFill>
                  <a:srgbClr val="FF0000"/>
                </a:solidFill>
              </a:rPr>
              <a:t>. Наблюдения в разных видах  деятельности: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в ситуациях применения обучающимися  санитарно-гигиенических навыков и охраны труда;</a:t>
            </a:r>
          </a:p>
          <a:p>
            <a:r>
              <a:rPr lang="ru-RU" dirty="0" smtClean="0"/>
              <a:t>в  ситуациях игровой деятельности;</a:t>
            </a:r>
          </a:p>
          <a:p>
            <a:r>
              <a:rPr lang="ru-RU" dirty="0" smtClean="0"/>
              <a:t>на занятии;</a:t>
            </a:r>
          </a:p>
          <a:p>
            <a:r>
              <a:rPr lang="ru-RU" dirty="0" smtClean="0"/>
              <a:t>в образовательной ситуации;</a:t>
            </a:r>
          </a:p>
          <a:p>
            <a:r>
              <a:rPr lang="ru-RU" dirty="0" smtClean="0"/>
              <a:t>при экспериментировании;</a:t>
            </a:r>
          </a:p>
          <a:p>
            <a:r>
              <a:rPr lang="ru-RU" dirty="0" smtClean="0"/>
              <a:t>при выполнении творческих заданий;</a:t>
            </a:r>
          </a:p>
          <a:p>
            <a:r>
              <a:rPr lang="ru-RU" dirty="0" smtClean="0"/>
              <a:t>во время проведения  массовых праздников;</a:t>
            </a:r>
          </a:p>
          <a:p>
            <a:r>
              <a:rPr lang="ru-RU" dirty="0" smtClean="0"/>
              <a:t>при общении обучающихся с родителями.</a:t>
            </a:r>
          </a:p>
          <a:p>
            <a:r>
              <a:rPr lang="ru-RU" dirty="0" smtClean="0"/>
              <a:t>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    Метод наблюдения относится к малоформализованным методам мониторинга.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Эти методы дают очень ценные сведения об обучающихся,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 </a:t>
            </a:r>
            <a:r>
              <a:rPr lang="ru-RU" sz="2400" dirty="0"/>
              <a:t>М</a:t>
            </a:r>
            <a:r>
              <a:rPr lang="ru-RU" sz="2400" dirty="0" smtClean="0"/>
              <a:t>етодики очень трудоёмки. </a:t>
            </a:r>
          </a:p>
          <a:p>
            <a:pPr algn="ctr">
              <a:buNone/>
            </a:pPr>
            <a:r>
              <a:rPr lang="ru-RU" sz="2400" b="1" dirty="0" smtClean="0"/>
              <a:t>Только наличие высокого уровня культуры проведения наблюдения помогает избегать влияния случайных и побочных факторов на результаты  обследования.</a:t>
            </a:r>
          </a:p>
          <a:p>
            <a:pPr>
              <a:buNone/>
            </a:pPr>
            <a:r>
              <a:rPr lang="ru-RU" sz="2400" dirty="0" smtClean="0"/>
              <a:t>      </a:t>
            </a:r>
          </a:p>
          <a:p>
            <a:pPr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        </a:t>
            </a:r>
            <a:r>
              <a:rPr lang="ru-RU" sz="2400" b="1" dirty="0" smtClean="0">
                <a:solidFill>
                  <a:srgbClr val="C00000"/>
                </a:solidFill>
              </a:rPr>
              <a:t>Спасибо за внимание.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Вопросы.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Что такое наблюдение?</a:t>
            </a:r>
          </a:p>
          <a:p>
            <a:r>
              <a:rPr lang="ru-RU" dirty="0" smtClean="0"/>
              <a:t>Виды педагогических наблюдений.</a:t>
            </a:r>
          </a:p>
          <a:p>
            <a:r>
              <a:rPr lang="ru-RU" dirty="0" smtClean="0"/>
              <a:t>Алгоритм действия педагога при наблюдении.</a:t>
            </a:r>
          </a:p>
          <a:p>
            <a:r>
              <a:rPr lang="ru-RU" dirty="0" smtClean="0"/>
              <a:t>Способы фиксации наблюдений.</a:t>
            </a:r>
          </a:p>
          <a:p>
            <a:r>
              <a:rPr lang="ru-RU" dirty="0" smtClean="0"/>
              <a:t>Принципы на которые опираются при использовании метода наблюдения.</a:t>
            </a:r>
          </a:p>
          <a:p>
            <a:r>
              <a:rPr lang="ru-RU" dirty="0" smtClean="0"/>
              <a:t>Преимущества и недостатки метода наблюдения.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1.Что такое наблюдение?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  <a:noFill/>
        </p:spPr>
        <p:txBody>
          <a:bodyPr>
            <a:noAutofit/>
          </a:bodyPr>
          <a:lstStyle/>
          <a:p>
            <a:r>
              <a:rPr lang="ru-RU" sz="2400" b="1" dirty="0" smtClean="0"/>
              <a:t>Наблюдение – </a:t>
            </a:r>
            <a:r>
              <a:rPr lang="ru-RU" sz="2400" dirty="0" smtClean="0"/>
              <a:t>это целенаправленное, преднамеренное, специальным образом организованное и фиксируемое восприятие исследуемого объекта, обусловленное задачей наблюдателя и не требующее от него «вмешательства» путём создания специальных условий</a:t>
            </a:r>
            <a:r>
              <a:rPr lang="ru-RU" sz="2400" b="1" dirty="0" smtClean="0"/>
              <a:t>.</a:t>
            </a:r>
          </a:p>
          <a:p>
            <a:pPr>
              <a:buNone/>
            </a:pPr>
            <a:endParaRPr lang="ru-RU" sz="2400" b="1" dirty="0" smtClean="0"/>
          </a:p>
          <a:p>
            <a:r>
              <a:rPr lang="ru-RU" sz="2400" b="1" dirty="0" smtClean="0"/>
              <a:t>Наблюдение – </a:t>
            </a:r>
            <a:r>
              <a:rPr lang="ru-RU" sz="2400" dirty="0" smtClean="0"/>
              <a:t>это метод сбора данных с целью последующего анализа.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Наблюдение – </a:t>
            </a:r>
            <a:r>
              <a:rPr lang="ru-RU" sz="2400" dirty="0" smtClean="0"/>
              <a:t>ведущий метод проведения мониторинга в дополнительном образовании.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2.Виды наблюдений.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15616" y="1916832"/>
            <a:ext cx="3960440" cy="842392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НАБЛЮДЕНИЕ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23928" y="4005064"/>
            <a:ext cx="1944216" cy="93610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ВКЛЮЧЁННОЕ</a:t>
            </a:r>
            <a:endParaRPr lang="ru-RU" sz="1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75656" y="3861048"/>
            <a:ext cx="1944216" cy="93610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ОПОСРЕДОВАННОЕ</a:t>
            </a:r>
            <a:endParaRPr lang="ru-RU" sz="1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28184" y="4725144"/>
            <a:ext cx="1872208" cy="842392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ЗАКРЫТОЕ</a:t>
            </a:r>
            <a:endParaRPr lang="ru-RU" sz="1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23928" y="5013176"/>
            <a:ext cx="1944216" cy="936104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НЕВКЛЮЧЁННОЕ</a:t>
            </a:r>
            <a:endParaRPr lang="ru-RU" sz="14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44208" y="2708920"/>
            <a:ext cx="1872208" cy="8640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ДИСКРЕТНОЕ</a:t>
            </a:r>
            <a:endParaRPr lang="ru-RU" sz="14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72200" y="1772816"/>
            <a:ext cx="1944216" cy="864096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НЕПРЕРЫВНОЕ</a:t>
            </a:r>
            <a:endParaRPr lang="ru-RU" sz="1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28184" y="3789040"/>
            <a:ext cx="1800200" cy="86409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ОТКРЫТОЕ</a:t>
            </a:r>
            <a:endParaRPr lang="ru-RU" sz="1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75656" y="2852936"/>
            <a:ext cx="1944216" cy="9144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НЕПОСРЕДСТВЕННОЕ</a:t>
            </a:r>
            <a:endParaRPr lang="ru-RU" sz="14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004048" y="2348880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796136" y="2132856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796136" y="2132856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5796136" y="3212976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187624" y="2636912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187624" y="378904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1331640" y="3284984"/>
            <a:ext cx="0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331640" y="3378696"/>
            <a:ext cx="0" cy="50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1331640" y="443711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635896" y="2708920"/>
            <a:ext cx="0" cy="2376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3635896" y="5085184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3779912" y="4509120"/>
            <a:ext cx="0" cy="10801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endCxn id="6" idx="1"/>
          </p:cNvCxnSpPr>
          <p:nvPr/>
        </p:nvCxnSpPr>
        <p:spPr>
          <a:xfrm flipV="1">
            <a:off x="3779912" y="4473116"/>
            <a:ext cx="144016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H="1">
            <a:off x="3779912" y="558924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5868144" y="4509120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012160" y="450912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6012160" y="4221088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12" idx="1"/>
          </p:cNvCxnSpPr>
          <p:nvPr/>
        </p:nvCxnSpPr>
        <p:spPr>
          <a:xfrm>
            <a:off x="6012160" y="422108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>
            <a:endCxn id="8" idx="1"/>
          </p:cNvCxnSpPr>
          <p:nvPr/>
        </p:nvCxnSpPr>
        <p:spPr>
          <a:xfrm flipV="1">
            <a:off x="6012160" y="5146340"/>
            <a:ext cx="216024" cy="10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>
            <a:stCxn id="13" idx="1"/>
          </p:cNvCxnSpPr>
          <p:nvPr/>
        </p:nvCxnSpPr>
        <p:spPr>
          <a:xfrm flipH="1" flipV="1">
            <a:off x="1331640" y="3284984"/>
            <a:ext cx="144016" cy="2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H="1">
            <a:off x="1259632" y="3789040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3. Алгоритм действия при наблюдении.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28728" y="1643050"/>
            <a:ext cx="2143140" cy="7143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цели и задач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86116" y="2500306"/>
            <a:ext cx="2143140" cy="8572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объекта наблюдения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14876" y="3714752"/>
            <a:ext cx="2143140" cy="85725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Определение ситуации наблюдения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43636" y="4857760"/>
            <a:ext cx="2143140" cy="92869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Способ фиксации результатов наблюдения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трелка углом вверх 6"/>
          <p:cNvSpPr/>
          <p:nvPr/>
        </p:nvSpPr>
        <p:spPr>
          <a:xfrm rot="5400000">
            <a:off x="2536017" y="2464587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углом вверх 7"/>
          <p:cNvSpPr/>
          <p:nvPr/>
        </p:nvSpPr>
        <p:spPr>
          <a:xfrm rot="5400000">
            <a:off x="3964777" y="3464719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углом вверх 8"/>
          <p:cNvSpPr/>
          <p:nvPr/>
        </p:nvSpPr>
        <p:spPr>
          <a:xfrm rot="5400000">
            <a:off x="5464975" y="4679165"/>
            <a:ext cx="535785" cy="6072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62880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4</a:t>
            </a:r>
            <a:r>
              <a:rPr lang="ru-RU" sz="4000" b="1" dirty="0" smtClean="0">
                <a:solidFill>
                  <a:srgbClr val="FF0000"/>
                </a:solidFill>
              </a:rPr>
              <a:t>. Способы фиксации наблюдений.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08720"/>
            <a:ext cx="8373616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dirty="0" smtClean="0">
                <a:ln w="1905">
                  <a:solidFill>
                    <a:schemeClr val="tx1"/>
                  </a:solidFill>
                </a:ln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Регистрация эпизодов</a:t>
            </a:r>
            <a:r>
              <a:rPr lang="ru-RU" sz="20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r>
              <a:rPr lang="ru-RU" sz="2000" dirty="0" smtClean="0">
                <a:solidFill>
                  <a:srgbClr val="FF0000"/>
                </a:solidFill>
              </a:rPr>
              <a:t> 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 Описание должно быть кратким и не оценочным, может быть единичным и серийным.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 Для записи наблюдений используется БЛОКНОТ или </a:t>
            </a:r>
            <a:r>
              <a:rPr lang="ru-RU" sz="1600" b="1" dirty="0">
                <a:solidFill>
                  <a:srgbClr val="C00000"/>
                </a:solidFill>
              </a:rPr>
              <a:t>Т</a:t>
            </a:r>
            <a:r>
              <a:rPr lang="ru-RU" sz="1600" b="1" dirty="0" smtClean="0">
                <a:solidFill>
                  <a:srgbClr val="C00000"/>
                </a:solidFill>
              </a:rPr>
              <a:t>ЕТРАДЬ.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 smtClean="0"/>
          </a:p>
          <a:p>
            <a:pPr>
              <a:spcBef>
                <a:spcPts val="0"/>
              </a:spcBef>
            </a:pPr>
            <a:r>
              <a:rPr lang="ru-RU" sz="2000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Повествовательные или дневниковые заметки</a:t>
            </a:r>
            <a:r>
              <a:rPr lang="ru-RU" sz="2000" dirty="0" smtClean="0"/>
              <a:t>.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В  ДНЕВНИКЕ записи впечатлений о групповой и индивидуальной деятельности делаются в конце каждого дня.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Они используются при многодневных наблюдениях.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ДНЕВНИК ведётся в тетради с пронумерованными листами и большими полями для последующей обработки записей.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b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ru-RU" sz="2000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Карта наблюдения</a:t>
            </a:r>
            <a:r>
              <a:rPr lang="ru-RU" sz="20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200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</a:rPr>
              <a:t>Карта даёт основу для систематического сбора  данных относительно развития обучающихся в различных видах деятельности. 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smtClean="0">
                <a:solidFill>
                  <a:srgbClr val="C00000"/>
                </a:solidFill>
              </a:rPr>
              <a:t>Карты обеспечивают информацией о развитии ….. качеств и о том, что обучающийся может и чего не может </a:t>
            </a:r>
            <a:r>
              <a:rPr lang="ru-RU" sz="1600" b="1" dirty="0">
                <a:solidFill>
                  <a:srgbClr val="C00000"/>
                </a:solidFill>
              </a:rPr>
              <a:t>.</a:t>
            </a:r>
            <a:r>
              <a:rPr lang="ru-RU" sz="1600" b="1" dirty="0" smtClean="0">
                <a:solidFill>
                  <a:srgbClr val="C00000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endParaRPr lang="ru-RU" sz="1600" dirty="0" smtClean="0"/>
          </a:p>
          <a:p>
            <a:pPr>
              <a:spcBef>
                <a:spcPts val="0"/>
              </a:spcBef>
            </a:pPr>
            <a:r>
              <a:rPr lang="ru-RU" sz="2000" dirty="0" smtClean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Видиозапись, фотографирование и аудиозапись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124744"/>
            <a:ext cx="108012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pPr algn="l"/>
            <a:r>
              <a:rPr lang="ru-RU" sz="2200" dirty="0" smtClean="0"/>
              <a:t>                                            </a:t>
            </a:r>
            <a:r>
              <a:rPr lang="ru-RU" sz="2200" b="1" dirty="0" smtClean="0">
                <a:solidFill>
                  <a:srgbClr val="FF0000"/>
                </a:solidFill>
              </a:rPr>
              <a:t>Карта наблюдения №1.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b="1" dirty="0" smtClean="0"/>
              <a:t>Цель: </a:t>
            </a:r>
            <a:r>
              <a:rPr lang="ru-RU" sz="1800" dirty="0" smtClean="0"/>
              <a:t>изучение особенностей  качества «---------» в разных видах деятельности.          </a:t>
            </a:r>
            <a:br>
              <a:rPr lang="ru-RU" sz="1800" dirty="0" smtClean="0"/>
            </a:br>
            <a:r>
              <a:rPr lang="ru-RU" sz="1800" b="1" dirty="0" smtClean="0"/>
              <a:t>Объект наблюдения</a:t>
            </a:r>
            <a:r>
              <a:rPr lang="ru-RU" sz="1800" dirty="0" smtClean="0"/>
              <a:t>: Иванов Петя, 10 лет 9 месяцев.</a:t>
            </a:r>
            <a:br>
              <a:rPr lang="ru-RU" sz="1800" dirty="0" smtClean="0"/>
            </a:br>
            <a:r>
              <a:rPr lang="ru-RU" sz="1800" b="1" dirty="0" smtClean="0"/>
              <a:t>Процедура организации и проведения</a:t>
            </a:r>
            <a:r>
              <a:rPr lang="ru-RU" sz="1800" dirty="0" smtClean="0"/>
              <a:t>: наблюдение в ……….. деятельности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28103"/>
              </p:ext>
            </p:extLst>
          </p:nvPr>
        </p:nvGraphicFramePr>
        <p:xfrm>
          <a:off x="395535" y="1412776"/>
          <a:ext cx="8280921" cy="5112567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212761"/>
                <a:gridCol w="674240"/>
                <a:gridCol w="674240"/>
                <a:gridCol w="674240"/>
                <a:gridCol w="674240"/>
                <a:gridCol w="674240"/>
                <a:gridCol w="674240"/>
                <a:gridCol w="674240"/>
                <a:gridCol w="674240"/>
                <a:gridCol w="674240"/>
              </a:tblGrid>
              <a:tr h="1412312">
                <a:tc>
                  <a:txBody>
                    <a:bodyPr/>
                    <a:lstStyle/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     </a:t>
                      </a:r>
                      <a:r>
                        <a:rPr lang="ru-RU" sz="1200" dirty="0" smtClean="0"/>
                        <a:t>Виды</a:t>
                      </a:r>
                      <a:r>
                        <a:rPr lang="ru-RU" sz="1200" baseline="0" dirty="0" smtClean="0"/>
                        <a:t> деятельности.</a:t>
                      </a:r>
                      <a:endParaRPr lang="ru-RU" sz="1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организованность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творчество</a:t>
                      </a:r>
                    </a:p>
                    <a:p>
                      <a:r>
                        <a:rPr lang="ru-RU" sz="1400" dirty="0" smtClean="0"/>
                        <a:t>     </a:t>
                      </a:r>
                      <a:endParaRPr lang="ru-RU" sz="14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коллективизм</a:t>
                      </a:r>
                    </a:p>
                    <a:p>
                      <a:endParaRPr lang="ru-RU" sz="1200" dirty="0" smtClean="0"/>
                    </a:p>
                    <a:p>
                      <a:r>
                        <a:rPr lang="ru-RU" sz="1200" dirty="0" smtClean="0"/>
                        <a:t>ь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любознательность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эмоциональность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Упорство в достижении     результатов</a:t>
                      </a:r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vert="vert270"/>
                </a:tc>
              </a:tr>
              <a:tr h="101715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Диагностическая ситуация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7224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Дидактическая игра </a:t>
                      </a:r>
                      <a:endParaRPr lang="ru-RU" sz="12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35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Наблюдение</a:t>
                      </a:r>
                      <a:r>
                        <a:rPr lang="ru-RU" sz="1200" baseline="0" dirty="0" smtClean="0"/>
                        <a:t> на занятии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1230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9191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908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…</a:t>
                      </a:r>
                      <a:r>
                        <a:rPr lang="ru-RU" sz="1200" baseline="0" dirty="0" smtClean="0"/>
                        <a:t> и т. д..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b="1" dirty="0" smtClean="0">
                <a:solidFill>
                  <a:srgbClr val="FF0000"/>
                </a:solidFill>
              </a:rPr>
              <a:t>                                                      Карта наблюдения №2.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1800" b="1" dirty="0" smtClean="0"/>
              <a:t>Цель</a:t>
            </a:r>
            <a:r>
              <a:rPr lang="ru-RU" sz="1800" dirty="0" smtClean="0"/>
              <a:t>: изучение особенностей проявления  качества «----------» в …………… деятельности.</a:t>
            </a:r>
            <a:br>
              <a:rPr lang="ru-RU" sz="1800" dirty="0" smtClean="0"/>
            </a:br>
            <a:r>
              <a:rPr lang="ru-RU" sz="1800" b="1" dirty="0" smtClean="0"/>
              <a:t>Объект наблюдения</a:t>
            </a:r>
            <a:r>
              <a:rPr lang="ru-RU" sz="1800" dirty="0" smtClean="0"/>
              <a:t>: обучающиеся объединения…… в количестве 15 человек.</a:t>
            </a:r>
            <a:br>
              <a:rPr lang="ru-RU" sz="1800" dirty="0" smtClean="0"/>
            </a:br>
            <a:r>
              <a:rPr lang="ru-RU" sz="1800" b="1" dirty="0" smtClean="0"/>
              <a:t>Процедура организации и проведения</a:t>
            </a:r>
            <a:r>
              <a:rPr lang="ru-RU" sz="1800" dirty="0" smtClean="0"/>
              <a:t>: наблюдение .</a:t>
            </a:r>
            <a:endParaRPr lang="ru-RU" sz="18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300833"/>
              </p:ext>
            </p:extLst>
          </p:nvPr>
        </p:nvGraphicFramePr>
        <p:xfrm>
          <a:off x="251520" y="1628800"/>
          <a:ext cx="8584160" cy="4991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260000"/>
                <a:gridCol w="922880"/>
                <a:gridCol w="922880"/>
                <a:gridCol w="922880"/>
                <a:gridCol w="922880"/>
                <a:gridCol w="864000"/>
                <a:gridCol w="922880"/>
                <a:gridCol w="922880"/>
                <a:gridCol w="922880"/>
              </a:tblGrid>
              <a:tr h="2772000">
                <a:tc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Фамилия, имя   ребёнка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1.Иванов Петя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2. …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3. …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4. …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5. … и т. д..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40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 Петров Егор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скругленными соседними углами 4"/>
          <p:cNvSpPr/>
          <p:nvPr/>
        </p:nvSpPr>
        <p:spPr>
          <a:xfrm rot="5400000">
            <a:off x="4750930" y="2269358"/>
            <a:ext cx="936104" cy="6804756"/>
          </a:xfrm>
          <a:prstGeom prst="round2Same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88458303"/>
              </p:ext>
            </p:extLst>
          </p:nvPr>
        </p:nvGraphicFramePr>
        <p:xfrm>
          <a:off x="827584" y="707886"/>
          <a:ext cx="7776864" cy="4336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Группа 5"/>
          <p:cNvGrpSpPr/>
          <p:nvPr/>
        </p:nvGrpSpPr>
        <p:grpSpPr>
          <a:xfrm>
            <a:off x="827584" y="4941168"/>
            <a:ext cx="1111026" cy="1412776"/>
            <a:chOff x="1" y="2579687"/>
            <a:chExt cx="1039018" cy="1484312"/>
          </a:xfrm>
          <a:noFill/>
        </p:grpSpPr>
        <p:sp>
          <p:nvSpPr>
            <p:cNvPr id="7" name="Нашивка 6"/>
            <p:cNvSpPr/>
            <p:nvPr/>
          </p:nvSpPr>
          <p:spPr>
            <a:xfrm rot="5400000">
              <a:off x="-222646" y="2802334"/>
              <a:ext cx="1484312" cy="1039018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Нашивка 4"/>
            <p:cNvSpPr/>
            <p:nvPr/>
          </p:nvSpPr>
          <p:spPr>
            <a:xfrm>
              <a:off x="1" y="3099196"/>
              <a:ext cx="1039018" cy="44529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415" tIns="18415" rIns="18415" bIns="1841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900" dirty="0" smtClean="0"/>
                <a:t>4</a:t>
              </a:r>
              <a:endParaRPr lang="ru-RU" sz="2900" kern="1200" dirty="0"/>
            </a:p>
          </p:txBody>
        </p:sp>
      </p:grpSp>
      <p:sp>
        <p:nvSpPr>
          <p:cNvPr id="10" name="TextBox 9"/>
          <p:cNvSpPr txBox="1"/>
          <p:nvPr/>
        </p:nvSpPr>
        <p:spPr>
          <a:xfrm rot="10800000" flipV="1">
            <a:off x="2417348" y="5317793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 Наблюдение </a:t>
            </a:r>
            <a:r>
              <a:rPr lang="ru-RU" sz="1600" b="1" dirty="0" smtClean="0"/>
              <a:t>должно проводиться в течении </a:t>
            </a:r>
            <a:r>
              <a:rPr lang="ru-RU" sz="2000" b="1" dirty="0" smtClean="0"/>
              <a:t>не менее двух недель.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0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.Принципы наблюдения.</a:t>
            </a:r>
            <a:endParaRPr lang="ru-RU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1554</TotalTime>
  <Words>616</Words>
  <Application>Microsoft Office PowerPoint</Application>
  <PresentationFormat>Экран (4:3)</PresentationFormat>
  <Paragraphs>125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«Наблюдение – как метод проведения образовательного мониторинга в дополнительном образовании детей.</vt:lpstr>
      <vt:lpstr>Вопросы.</vt:lpstr>
      <vt:lpstr>1.Что такое наблюдение?</vt:lpstr>
      <vt:lpstr>2.Виды наблюдений.</vt:lpstr>
      <vt:lpstr>3. Алгоритм действия при наблюдении.</vt:lpstr>
      <vt:lpstr>4. Способы фиксации наблюдений. </vt:lpstr>
      <vt:lpstr>                                            Карта наблюдения №1. Цель: изучение особенностей  качества «---------» в разных видах деятельности.           Объект наблюдения: Иванов Петя, 10 лет 9 месяцев. Процедура организации и проведения: наблюдение в ……….. деятельности</vt:lpstr>
      <vt:lpstr>                                                      Карта наблюдения №2. Цель: изучение особенностей проявления  качества «----------» в …………… деятельности. Объект наблюдения: обучающиеся объединения…… в количестве 15 человек. Процедура организации и проведения: наблюдение .</vt:lpstr>
      <vt:lpstr>Презентация PowerPoint</vt:lpstr>
      <vt:lpstr>6. Преимущества метода наблюдения.</vt:lpstr>
      <vt:lpstr>7. Недостатки метода наблюдения.</vt:lpstr>
      <vt:lpstr>8. Наблюдения в разных видах  деятельности: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Наблюдения- как метод проведения образовательного мониторинга в детском саду.</dc:title>
  <dc:creator>я</dc:creator>
  <cp:lastModifiedBy>ЦДТ</cp:lastModifiedBy>
  <cp:revision>161</cp:revision>
  <cp:lastPrinted>2017-10-23T03:33:09Z</cp:lastPrinted>
  <dcterms:created xsi:type="dcterms:W3CDTF">2012-11-15T15:37:42Z</dcterms:created>
  <dcterms:modified xsi:type="dcterms:W3CDTF">2017-11-01T10:52:48Z</dcterms:modified>
</cp:coreProperties>
</file>